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61" r:id="rId4"/>
    <p:sldId id="262" r:id="rId5"/>
    <p:sldId id="263" r:id="rId6"/>
    <p:sldId id="258" r:id="rId7"/>
    <p:sldId id="260" r:id="rId8"/>
    <p:sldId id="632" r:id="rId9"/>
    <p:sldId id="422" r:id="rId10"/>
    <p:sldId id="634" r:id="rId11"/>
    <p:sldId id="442" r:id="rId12"/>
    <p:sldId id="443" r:id="rId13"/>
    <p:sldId id="557" r:id="rId14"/>
    <p:sldId id="558" r:id="rId15"/>
    <p:sldId id="266" r:id="rId16"/>
    <p:sldId id="267" r:id="rId17"/>
    <p:sldId id="631" r:id="rId18"/>
    <p:sldId id="415" r:id="rId19"/>
    <p:sldId id="449" r:id="rId20"/>
    <p:sldId id="63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0" d="100"/>
          <a:sy n="40" d="100"/>
        </p:scale>
        <p:origin x="1684"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D9DB76-B94C-4EAE-BE28-7CD6B3493567}" type="doc">
      <dgm:prSet loTypeId="urn:microsoft.com/office/officeart/2016/7/layout/LinearBlockProcessNumbered" loCatId="process" qsTypeId="urn:microsoft.com/office/officeart/2005/8/quickstyle/simple2" qsCatId="simple" csTypeId="urn:microsoft.com/office/officeart/2005/8/colors/accent1_2" csCatId="accent1" phldr="1"/>
      <dgm:spPr/>
    </dgm:pt>
    <dgm:pt modelId="{8C1E0167-1569-4038-9422-012F8107EC49}">
      <dgm:prSet phldrT="[Text]"/>
      <dgm:spPr/>
      <dgm:t>
        <a:bodyPr/>
        <a:lstStyle/>
        <a:p>
          <a:r>
            <a:rPr lang="en-US" dirty="0"/>
            <a:t>CFCs</a:t>
          </a:r>
        </a:p>
      </dgm:t>
    </dgm:pt>
    <dgm:pt modelId="{365BD602-68E8-48FC-8AE5-496EBCE905EE}" type="parTrans" cxnId="{4E1C896E-1CA6-4413-A5B9-F15A82FBA595}">
      <dgm:prSet/>
      <dgm:spPr/>
      <dgm:t>
        <a:bodyPr/>
        <a:lstStyle/>
        <a:p>
          <a:endParaRPr lang="en-US"/>
        </a:p>
      </dgm:t>
    </dgm:pt>
    <dgm:pt modelId="{86075176-9AB0-45C8-854A-3DA68CBD3BCF}" type="sibTrans" cxnId="{4E1C896E-1CA6-4413-A5B9-F15A82FBA595}">
      <dgm:prSet phldrT="01"/>
      <dgm:spPr/>
      <dgm:t>
        <a:bodyPr/>
        <a:lstStyle/>
        <a:p>
          <a:r>
            <a:rPr lang="en-US"/>
            <a:t>01</a:t>
          </a:r>
        </a:p>
      </dgm:t>
    </dgm:pt>
    <dgm:pt modelId="{F82B4B4F-455A-486B-BD98-FB37705F3B70}">
      <dgm:prSet phldrT="[Text]"/>
      <dgm:spPr/>
      <dgm:t>
        <a:bodyPr/>
        <a:lstStyle/>
        <a:p>
          <a:r>
            <a:rPr lang="en-US" dirty="0"/>
            <a:t>HCFCs</a:t>
          </a:r>
        </a:p>
      </dgm:t>
    </dgm:pt>
    <dgm:pt modelId="{4155D028-6FC0-4A1E-8F38-0BBB84EA9C8D}" type="parTrans" cxnId="{D17D565D-F029-40B5-8AA5-1DAC66BA1413}">
      <dgm:prSet/>
      <dgm:spPr/>
      <dgm:t>
        <a:bodyPr/>
        <a:lstStyle/>
        <a:p>
          <a:endParaRPr lang="en-US"/>
        </a:p>
      </dgm:t>
    </dgm:pt>
    <dgm:pt modelId="{E06AEF30-7B0B-4187-9D6F-91F04BA849C1}" type="sibTrans" cxnId="{D17D565D-F029-40B5-8AA5-1DAC66BA1413}">
      <dgm:prSet phldrT="02"/>
      <dgm:spPr/>
      <dgm:t>
        <a:bodyPr/>
        <a:lstStyle/>
        <a:p>
          <a:r>
            <a:rPr lang="en-US"/>
            <a:t>02</a:t>
          </a:r>
        </a:p>
      </dgm:t>
    </dgm:pt>
    <dgm:pt modelId="{1F41A04A-4FA4-4361-9F2B-FDB8AF8D6234}">
      <dgm:prSet phldrT="[Text]"/>
      <dgm:spPr/>
      <dgm:t>
        <a:bodyPr/>
        <a:lstStyle/>
        <a:p>
          <a:r>
            <a:rPr lang="en-US" dirty="0"/>
            <a:t>Low GWP Alternatives (CO</a:t>
          </a:r>
          <a:r>
            <a:rPr lang="en-US" baseline="-25000" dirty="0"/>
            <a:t>2</a:t>
          </a:r>
          <a:r>
            <a:rPr lang="en-US" dirty="0"/>
            <a:t>, NH</a:t>
          </a:r>
          <a:r>
            <a:rPr lang="en-US" baseline="-25000" dirty="0"/>
            <a:t>3</a:t>
          </a:r>
          <a:r>
            <a:rPr lang="en-US" dirty="0"/>
            <a:t>, HC, HFO etc.)</a:t>
          </a:r>
        </a:p>
      </dgm:t>
    </dgm:pt>
    <dgm:pt modelId="{E6D5329C-396E-49BF-9DCB-6CAC2AAF61D8}" type="parTrans" cxnId="{37D681E1-E840-4481-B82E-16B873F16224}">
      <dgm:prSet/>
      <dgm:spPr/>
      <dgm:t>
        <a:bodyPr/>
        <a:lstStyle/>
        <a:p>
          <a:endParaRPr lang="en-US"/>
        </a:p>
      </dgm:t>
    </dgm:pt>
    <dgm:pt modelId="{D2761BF4-52E3-4715-A7F2-60AC32012770}" type="sibTrans" cxnId="{37D681E1-E840-4481-B82E-16B873F16224}">
      <dgm:prSet phldrT="04"/>
      <dgm:spPr/>
      <dgm:t>
        <a:bodyPr/>
        <a:lstStyle/>
        <a:p>
          <a:r>
            <a:rPr lang="en-US"/>
            <a:t>04</a:t>
          </a:r>
        </a:p>
      </dgm:t>
    </dgm:pt>
    <dgm:pt modelId="{83C008EE-1251-40DF-928D-048D1B7A3976}">
      <dgm:prSet/>
      <dgm:spPr/>
      <dgm:t>
        <a:bodyPr/>
        <a:lstStyle/>
        <a:p>
          <a:r>
            <a:rPr lang="en-US" dirty="0"/>
            <a:t>HFCs</a:t>
          </a:r>
        </a:p>
      </dgm:t>
    </dgm:pt>
    <dgm:pt modelId="{E5916C5D-8A97-4764-B771-AF4D46D2EFDC}" type="parTrans" cxnId="{8652364D-2AD5-49D7-9DF6-53C1A3ADE09B}">
      <dgm:prSet/>
      <dgm:spPr/>
      <dgm:t>
        <a:bodyPr/>
        <a:lstStyle/>
        <a:p>
          <a:endParaRPr lang="en-US"/>
        </a:p>
      </dgm:t>
    </dgm:pt>
    <dgm:pt modelId="{320843FD-88AD-4828-A167-80143345EEE7}" type="sibTrans" cxnId="{8652364D-2AD5-49D7-9DF6-53C1A3ADE09B}">
      <dgm:prSet phldrT="03"/>
      <dgm:spPr/>
      <dgm:t>
        <a:bodyPr/>
        <a:lstStyle/>
        <a:p>
          <a:r>
            <a:rPr lang="en-US"/>
            <a:t>03</a:t>
          </a:r>
        </a:p>
      </dgm:t>
    </dgm:pt>
    <dgm:pt modelId="{9935430E-B30E-46BE-BA6F-879297787E7C}" type="pres">
      <dgm:prSet presAssocID="{96D9DB76-B94C-4EAE-BE28-7CD6B3493567}" presName="Name0" presStyleCnt="0">
        <dgm:presLayoutVars>
          <dgm:animLvl val="lvl"/>
          <dgm:resizeHandles val="exact"/>
        </dgm:presLayoutVars>
      </dgm:prSet>
      <dgm:spPr/>
    </dgm:pt>
    <dgm:pt modelId="{07B4C440-D37A-4175-9F13-1F5891494388}" type="pres">
      <dgm:prSet presAssocID="{8C1E0167-1569-4038-9422-012F8107EC49}" presName="compositeNode" presStyleCnt="0">
        <dgm:presLayoutVars>
          <dgm:bulletEnabled val="1"/>
        </dgm:presLayoutVars>
      </dgm:prSet>
      <dgm:spPr/>
    </dgm:pt>
    <dgm:pt modelId="{795ED297-54B2-410B-A3A4-02361260B495}" type="pres">
      <dgm:prSet presAssocID="{8C1E0167-1569-4038-9422-012F8107EC49}" presName="bgRect" presStyleLbl="alignNode1" presStyleIdx="0" presStyleCnt="4"/>
      <dgm:spPr/>
    </dgm:pt>
    <dgm:pt modelId="{C40B57AC-3969-48CA-8F05-D870A997234E}" type="pres">
      <dgm:prSet presAssocID="{86075176-9AB0-45C8-854A-3DA68CBD3BCF}" presName="sibTransNodeRect" presStyleLbl="alignNode1" presStyleIdx="0" presStyleCnt="4">
        <dgm:presLayoutVars>
          <dgm:chMax val="0"/>
          <dgm:bulletEnabled val="1"/>
        </dgm:presLayoutVars>
      </dgm:prSet>
      <dgm:spPr/>
    </dgm:pt>
    <dgm:pt modelId="{9C87777E-379A-4DC8-999B-9E252651AA50}" type="pres">
      <dgm:prSet presAssocID="{8C1E0167-1569-4038-9422-012F8107EC49}" presName="nodeRect" presStyleLbl="alignNode1" presStyleIdx="0" presStyleCnt="4">
        <dgm:presLayoutVars>
          <dgm:bulletEnabled val="1"/>
        </dgm:presLayoutVars>
      </dgm:prSet>
      <dgm:spPr/>
    </dgm:pt>
    <dgm:pt modelId="{F5994992-BC75-485E-B6DE-3A1D92FF9BC7}" type="pres">
      <dgm:prSet presAssocID="{86075176-9AB0-45C8-854A-3DA68CBD3BCF}" presName="sibTrans" presStyleCnt="0"/>
      <dgm:spPr/>
    </dgm:pt>
    <dgm:pt modelId="{7D20BA76-76CA-46C3-951A-497BA1FB3186}" type="pres">
      <dgm:prSet presAssocID="{F82B4B4F-455A-486B-BD98-FB37705F3B70}" presName="compositeNode" presStyleCnt="0">
        <dgm:presLayoutVars>
          <dgm:bulletEnabled val="1"/>
        </dgm:presLayoutVars>
      </dgm:prSet>
      <dgm:spPr/>
    </dgm:pt>
    <dgm:pt modelId="{DAEA7F79-5E6C-4A6F-8859-5E157DB50104}" type="pres">
      <dgm:prSet presAssocID="{F82B4B4F-455A-486B-BD98-FB37705F3B70}" presName="bgRect" presStyleLbl="alignNode1" presStyleIdx="1" presStyleCnt="4"/>
      <dgm:spPr/>
    </dgm:pt>
    <dgm:pt modelId="{74DE3C05-2CDC-492D-8BA4-F088956C9501}" type="pres">
      <dgm:prSet presAssocID="{E06AEF30-7B0B-4187-9D6F-91F04BA849C1}" presName="sibTransNodeRect" presStyleLbl="alignNode1" presStyleIdx="1" presStyleCnt="4">
        <dgm:presLayoutVars>
          <dgm:chMax val="0"/>
          <dgm:bulletEnabled val="1"/>
        </dgm:presLayoutVars>
      </dgm:prSet>
      <dgm:spPr/>
    </dgm:pt>
    <dgm:pt modelId="{AD77B2D3-2517-4C5A-B966-910EEDF50140}" type="pres">
      <dgm:prSet presAssocID="{F82B4B4F-455A-486B-BD98-FB37705F3B70}" presName="nodeRect" presStyleLbl="alignNode1" presStyleIdx="1" presStyleCnt="4">
        <dgm:presLayoutVars>
          <dgm:bulletEnabled val="1"/>
        </dgm:presLayoutVars>
      </dgm:prSet>
      <dgm:spPr/>
    </dgm:pt>
    <dgm:pt modelId="{20BFA0DA-2E72-418E-8DA7-9643BBF6175F}" type="pres">
      <dgm:prSet presAssocID="{E06AEF30-7B0B-4187-9D6F-91F04BA849C1}" presName="sibTrans" presStyleCnt="0"/>
      <dgm:spPr/>
    </dgm:pt>
    <dgm:pt modelId="{D1AEF1EB-67F2-41EE-8F2A-46ECB1A36EA9}" type="pres">
      <dgm:prSet presAssocID="{83C008EE-1251-40DF-928D-048D1B7A3976}" presName="compositeNode" presStyleCnt="0">
        <dgm:presLayoutVars>
          <dgm:bulletEnabled val="1"/>
        </dgm:presLayoutVars>
      </dgm:prSet>
      <dgm:spPr/>
    </dgm:pt>
    <dgm:pt modelId="{46F650E3-F763-40D6-8DEB-60BE374AFB57}" type="pres">
      <dgm:prSet presAssocID="{83C008EE-1251-40DF-928D-048D1B7A3976}" presName="bgRect" presStyleLbl="alignNode1" presStyleIdx="2" presStyleCnt="4"/>
      <dgm:spPr/>
    </dgm:pt>
    <dgm:pt modelId="{E19DC98A-9CA2-4CCF-899E-8AA3E6DB8838}" type="pres">
      <dgm:prSet presAssocID="{320843FD-88AD-4828-A167-80143345EEE7}" presName="sibTransNodeRect" presStyleLbl="alignNode1" presStyleIdx="2" presStyleCnt="4">
        <dgm:presLayoutVars>
          <dgm:chMax val="0"/>
          <dgm:bulletEnabled val="1"/>
        </dgm:presLayoutVars>
      </dgm:prSet>
      <dgm:spPr/>
    </dgm:pt>
    <dgm:pt modelId="{95F3291F-60BB-4A57-AFFD-65DC1A543FDA}" type="pres">
      <dgm:prSet presAssocID="{83C008EE-1251-40DF-928D-048D1B7A3976}" presName="nodeRect" presStyleLbl="alignNode1" presStyleIdx="2" presStyleCnt="4">
        <dgm:presLayoutVars>
          <dgm:bulletEnabled val="1"/>
        </dgm:presLayoutVars>
      </dgm:prSet>
      <dgm:spPr/>
    </dgm:pt>
    <dgm:pt modelId="{ABAB249F-096F-4FF3-A042-6970FB0903EA}" type="pres">
      <dgm:prSet presAssocID="{320843FD-88AD-4828-A167-80143345EEE7}" presName="sibTrans" presStyleCnt="0"/>
      <dgm:spPr/>
    </dgm:pt>
    <dgm:pt modelId="{9F259C63-950A-42A6-AA5F-D355AD905C08}" type="pres">
      <dgm:prSet presAssocID="{1F41A04A-4FA4-4361-9F2B-FDB8AF8D6234}" presName="compositeNode" presStyleCnt="0">
        <dgm:presLayoutVars>
          <dgm:bulletEnabled val="1"/>
        </dgm:presLayoutVars>
      </dgm:prSet>
      <dgm:spPr/>
    </dgm:pt>
    <dgm:pt modelId="{0679E233-6C62-491E-8FE7-FEA896170628}" type="pres">
      <dgm:prSet presAssocID="{1F41A04A-4FA4-4361-9F2B-FDB8AF8D6234}" presName="bgRect" presStyleLbl="alignNode1" presStyleIdx="3" presStyleCnt="4"/>
      <dgm:spPr/>
    </dgm:pt>
    <dgm:pt modelId="{91BB2D7B-A623-4B2C-AC4F-D5C7A7972742}" type="pres">
      <dgm:prSet presAssocID="{D2761BF4-52E3-4715-A7F2-60AC32012770}" presName="sibTransNodeRect" presStyleLbl="alignNode1" presStyleIdx="3" presStyleCnt="4">
        <dgm:presLayoutVars>
          <dgm:chMax val="0"/>
          <dgm:bulletEnabled val="1"/>
        </dgm:presLayoutVars>
      </dgm:prSet>
      <dgm:spPr/>
    </dgm:pt>
    <dgm:pt modelId="{C2742FF1-8CA2-4DE8-8063-D8946B2E034A}" type="pres">
      <dgm:prSet presAssocID="{1F41A04A-4FA4-4361-9F2B-FDB8AF8D6234}" presName="nodeRect" presStyleLbl="alignNode1" presStyleIdx="3" presStyleCnt="4">
        <dgm:presLayoutVars>
          <dgm:bulletEnabled val="1"/>
        </dgm:presLayoutVars>
      </dgm:prSet>
      <dgm:spPr/>
    </dgm:pt>
  </dgm:ptLst>
  <dgm:cxnLst>
    <dgm:cxn modelId="{245E3111-1142-4749-8B73-9557822EB159}" type="presOf" srcId="{86075176-9AB0-45C8-854A-3DA68CBD3BCF}" destId="{C40B57AC-3969-48CA-8F05-D870A997234E}" srcOrd="0" destOrd="0" presId="urn:microsoft.com/office/officeart/2016/7/layout/LinearBlockProcessNumbered"/>
    <dgm:cxn modelId="{5CE7C418-22DF-4EE9-B823-ACBB0850AC84}" type="presOf" srcId="{F82B4B4F-455A-486B-BD98-FB37705F3B70}" destId="{DAEA7F79-5E6C-4A6F-8859-5E157DB50104}" srcOrd="0" destOrd="0" presId="urn:microsoft.com/office/officeart/2016/7/layout/LinearBlockProcessNumbered"/>
    <dgm:cxn modelId="{4F2F9624-81E5-43BB-B0D8-31593B7893EB}" type="presOf" srcId="{96D9DB76-B94C-4EAE-BE28-7CD6B3493567}" destId="{9935430E-B30E-46BE-BA6F-879297787E7C}" srcOrd="0" destOrd="0" presId="urn:microsoft.com/office/officeart/2016/7/layout/LinearBlockProcessNumbered"/>
    <dgm:cxn modelId="{D17D565D-F029-40B5-8AA5-1DAC66BA1413}" srcId="{96D9DB76-B94C-4EAE-BE28-7CD6B3493567}" destId="{F82B4B4F-455A-486B-BD98-FB37705F3B70}" srcOrd="1" destOrd="0" parTransId="{4155D028-6FC0-4A1E-8F38-0BBB84EA9C8D}" sibTransId="{E06AEF30-7B0B-4187-9D6F-91F04BA849C1}"/>
    <dgm:cxn modelId="{01BCD142-FA98-43FB-BF39-E91D089E9DBD}" type="presOf" srcId="{83C008EE-1251-40DF-928D-048D1B7A3976}" destId="{95F3291F-60BB-4A57-AFFD-65DC1A543FDA}" srcOrd="1" destOrd="0" presId="urn:microsoft.com/office/officeart/2016/7/layout/LinearBlockProcessNumbered"/>
    <dgm:cxn modelId="{17F24B65-9C31-4A8A-95BC-D35D4D1DF24C}" type="presOf" srcId="{1F41A04A-4FA4-4361-9F2B-FDB8AF8D6234}" destId="{C2742FF1-8CA2-4DE8-8063-D8946B2E034A}" srcOrd="1" destOrd="0" presId="urn:microsoft.com/office/officeart/2016/7/layout/LinearBlockProcessNumbered"/>
    <dgm:cxn modelId="{8652364D-2AD5-49D7-9DF6-53C1A3ADE09B}" srcId="{96D9DB76-B94C-4EAE-BE28-7CD6B3493567}" destId="{83C008EE-1251-40DF-928D-048D1B7A3976}" srcOrd="2" destOrd="0" parTransId="{E5916C5D-8A97-4764-B771-AF4D46D2EFDC}" sibTransId="{320843FD-88AD-4828-A167-80143345EEE7}"/>
    <dgm:cxn modelId="{4E1C896E-1CA6-4413-A5B9-F15A82FBA595}" srcId="{96D9DB76-B94C-4EAE-BE28-7CD6B3493567}" destId="{8C1E0167-1569-4038-9422-012F8107EC49}" srcOrd="0" destOrd="0" parTransId="{365BD602-68E8-48FC-8AE5-496EBCE905EE}" sibTransId="{86075176-9AB0-45C8-854A-3DA68CBD3BCF}"/>
    <dgm:cxn modelId="{EEB2066F-197D-4489-8D29-C505075DFD2D}" type="presOf" srcId="{E06AEF30-7B0B-4187-9D6F-91F04BA849C1}" destId="{74DE3C05-2CDC-492D-8BA4-F088956C9501}" srcOrd="0" destOrd="0" presId="urn:microsoft.com/office/officeart/2016/7/layout/LinearBlockProcessNumbered"/>
    <dgm:cxn modelId="{A3044282-53FC-4897-ADDB-B09B7334223D}" type="presOf" srcId="{8C1E0167-1569-4038-9422-012F8107EC49}" destId="{9C87777E-379A-4DC8-999B-9E252651AA50}" srcOrd="1" destOrd="0" presId="urn:microsoft.com/office/officeart/2016/7/layout/LinearBlockProcessNumbered"/>
    <dgm:cxn modelId="{2D6AFD85-6530-473C-94E0-DB46422FADA3}" type="presOf" srcId="{320843FD-88AD-4828-A167-80143345EEE7}" destId="{E19DC98A-9CA2-4CCF-899E-8AA3E6DB8838}" srcOrd="0" destOrd="0" presId="urn:microsoft.com/office/officeart/2016/7/layout/LinearBlockProcessNumbered"/>
    <dgm:cxn modelId="{1FF2A888-ED1E-465C-99CD-468B561E3480}" type="presOf" srcId="{1F41A04A-4FA4-4361-9F2B-FDB8AF8D6234}" destId="{0679E233-6C62-491E-8FE7-FEA896170628}" srcOrd="0" destOrd="0" presId="urn:microsoft.com/office/officeart/2016/7/layout/LinearBlockProcessNumbered"/>
    <dgm:cxn modelId="{CDC8D091-551C-43D6-8521-16F24EC2D83D}" type="presOf" srcId="{D2761BF4-52E3-4715-A7F2-60AC32012770}" destId="{91BB2D7B-A623-4B2C-AC4F-D5C7A7972742}" srcOrd="0" destOrd="0" presId="urn:microsoft.com/office/officeart/2016/7/layout/LinearBlockProcessNumbered"/>
    <dgm:cxn modelId="{C54EECB6-2AD5-4B43-91D8-22F9B298AC30}" type="presOf" srcId="{8C1E0167-1569-4038-9422-012F8107EC49}" destId="{795ED297-54B2-410B-A3A4-02361260B495}" srcOrd="0" destOrd="0" presId="urn:microsoft.com/office/officeart/2016/7/layout/LinearBlockProcessNumbered"/>
    <dgm:cxn modelId="{C22797BF-0E0F-4377-B178-1A2D9EA3DEBC}" type="presOf" srcId="{F82B4B4F-455A-486B-BD98-FB37705F3B70}" destId="{AD77B2D3-2517-4C5A-B966-910EEDF50140}" srcOrd="1" destOrd="0" presId="urn:microsoft.com/office/officeart/2016/7/layout/LinearBlockProcessNumbered"/>
    <dgm:cxn modelId="{79199FC1-A904-40FA-8D28-B29F11C868A3}" type="presOf" srcId="{83C008EE-1251-40DF-928D-048D1B7A3976}" destId="{46F650E3-F763-40D6-8DEB-60BE374AFB57}" srcOrd="0" destOrd="0" presId="urn:microsoft.com/office/officeart/2016/7/layout/LinearBlockProcessNumbered"/>
    <dgm:cxn modelId="{37D681E1-E840-4481-B82E-16B873F16224}" srcId="{96D9DB76-B94C-4EAE-BE28-7CD6B3493567}" destId="{1F41A04A-4FA4-4361-9F2B-FDB8AF8D6234}" srcOrd="3" destOrd="0" parTransId="{E6D5329C-396E-49BF-9DCB-6CAC2AAF61D8}" sibTransId="{D2761BF4-52E3-4715-A7F2-60AC32012770}"/>
    <dgm:cxn modelId="{EC47C76D-E50F-48B2-BE7F-CD99A4722AF9}" type="presParOf" srcId="{9935430E-B30E-46BE-BA6F-879297787E7C}" destId="{07B4C440-D37A-4175-9F13-1F5891494388}" srcOrd="0" destOrd="0" presId="urn:microsoft.com/office/officeart/2016/7/layout/LinearBlockProcessNumbered"/>
    <dgm:cxn modelId="{51064EA5-8EB2-46A0-9D3E-5DDB544E3451}" type="presParOf" srcId="{07B4C440-D37A-4175-9F13-1F5891494388}" destId="{795ED297-54B2-410B-A3A4-02361260B495}" srcOrd="0" destOrd="0" presId="urn:microsoft.com/office/officeart/2016/7/layout/LinearBlockProcessNumbered"/>
    <dgm:cxn modelId="{DAA8CBAC-8A00-461D-BF48-303DA11C8DB4}" type="presParOf" srcId="{07B4C440-D37A-4175-9F13-1F5891494388}" destId="{C40B57AC-3969-48CA-8F05-D870A997234E}" srcOrd="1" destOrd="0" presId="urn:microsoft.com/office/officeart/2016/7/layout/LinearBlockProcessNumbered"/>
    <dgm:cxn modelId="{26AFD31F-82FB-451A-B038-C2F182920945}" type="presParOf" srcId="{07B4C440-D37A-4175-9F13-1F5891494388}" destId="{9C87777E-379A-4DC8-999B-9E252651AA50}" srcOrd="2" destOrd="0" presId="urn:microsoft.com/office/officeart/2016/7/layout/LinearBlockProcessNumbered"/>
    <dgm:cxn modelId="{010192F2-1A5C-4F83-8D96-8768E9B07389}" type="presParOf" srcId="{9935430E-B30E-46BE-BA6F-879297787E7C}" destId="{F5994992-BC75-485E-B6DE-3A1D92FF9BC7}" srcOrd="1" destOrd="0" presId="urn:microsoft.com/office/officeart/2016/7/layout/LinearBlockProcessNumbered"/>
    <dgm:cxn modelId="{3141A6A7-B760-4EF2-991F-78EED7EB4747}" type="presParOf" srcId="{9935430E-B30E-46BE-BA6F-879297787E7C}" destId="{7D20BA76-76CA-46C3-951A-497BA1FB3186}" srcOrd="2" destOrd="0" presId="urn:microsoft.com/office/officeart/2016/7/layout/LinearBlockProcessNumbered"/>
    <dgm:cxn modelId="{49BCA021-212B-4158-AD90-7E80DC1BC28F}" type="presParOf" srcId="{7D20BA76-76CA-46C3-951A-497BA1FB3186}" destId="{DAEA7F79-5E6C-4A6F-8859-5E157DB50104}" srcOrd="0" destOrd="0" presId="urn:microsoft.com/office/officeart/2016/7/layout/LinearBlockProcessNumbered"/>
    <dgm:cxn modelId="{B293AF14-4737-4C33-906A-E8574F92A8E1}" type="presParOf" srcId="{7D20BA76-76CA-46C3-951A-497BA1FB3186}" destId="{74DE3C05-2CDC-492D-8BA4-F088956C9501}" srcOrd="1" destOrd="0" presId="urn:microsoft.com/office/officeart/2016/7/layout/LinearBlockProcessNumbered"/>
    <dgm:cxn modelId="{4206E404-6DDC-41DB-8FED-D78008FA722B}" type="presParOf" srcId="{7D20BA76-76CA-46C3-951A-497BA1FB3186}" destId="{AD77B2D3-2517-4C5A-B966-910EEDF50140}" srcOrd="2" destOrd="0" presId="urn:microsoft.com/office/officeart/2016/7/layout/LinearBlockProcessNumbered"/>
    <dgm:cxn modelId="{539A8DC0-12E9-4760-BD6E-437FE3FC89D7}" type="presParOf" srcId="{9935430E-B30E-46BE-BA6F-879297787E7C}" destId="{20BFA0DA-2E72-418E-8DA7-9643BBF6175F}" srcOrd="3" destOrd="0" presId="urn:microsoft.com/office/officeart/2016/7/layout/LinearBlockProcessNumbered"/>
    <dgm:cxn modelId="{7506ADB2-2243-482B-9A27-112AD4C29A1E}" type="presParOf" srcId="{9935430E-B30E-46BE-BA6F-879297787E7C}" destId="{D1AEF1EB-67F2-41EE-8F2A-46ECB1A36EA9}" srcOrd="4" destOrd="0" presId="urn:microsoft.com/office/officeart/2016/7/layout/LinearBlockProcessNumbered"/>
    <dgm:cxn modelId="{A8B1C316-FA9B-4DDE-B5A0-9609AD4B0F54}" type="presParOf" srcId="{D1AEF1EB-67F2-41EE-8F2A-46ECB1A36EA9}" destId="{46F650E3-F763-40D6-8DEB-60BE374AFB57}" srcOrd="0" destOrd="0" presId="urn:microsoft.com/office/officeart/2016/7/layout/LinearBlockProcessNumbered"/>
    <dgm:cxn modelId="{BAE5CFBC-D0B5-4607-8621-8AE99D277BD1}" type="presParOf" srcId="{D1AEF1EB-67F2-41EE-8F2A-46ECB1A36EA9}" destId="{E19DC98A-9CA2-4CCF-899E-8AA3E6DB8838}" srcOrd="1" destOrd="0" presId="urn:microsoft.com/office/officeart/2016/7/layout/LinearBlockProcessNumbered"/>
    <dgm:cxn modelId="{3E9525E9-48D6-4C47-B4DC-EFE0F451EFC9}" type="presParOf" srcId="{D1AEF1EB-67F2-41EE-8F2A-46ECB1A36EA9}" destId="{95F3291F-60BB-4A57-AFFD-65DC1A543FDA}" srcOrd="2" destOrd="0" presId="urn:microsoft.com/office/officeart/2016/7/layout/LinearBlockProcessNumbered"/>
    <dgm:cxn modelId="{D4BE7D7D-2F46-4B32-A247-97003565ACE6}" type="presParOf" srcId="{9935430E-B30E-46BE-BA6F-879297787E7C}" destId="{ABAB249F-096F-4FF3-A042-6970FB0903EA}" srcOrd="5" destOrd="0" presId="urn:microsoft.com/office/officeart/2016/7/layout/LinearBlockProcessNumbered"/>
    <dgm:cxn modelId="{8401E4D7-0A65-43C7-955F-F6A5A43187C6}" type="presParOf" srcId="{9935430E-B30E-46BE-BA6F-879297787E7C}" destId="{9F259C63-950A-42A6-AA5F-D355AD905C08}" srcOrd="6" destOrd="0" presId="urn:microsoft.com/office/officeart/2016/7/layout/LinearBlockProcessNumbered"/>
    <dgm:cxn modelId="{3B5EF405-3570-4EB2-BB04-992DD5FB9989}" type="presParOf" srcId="{9F259C63-950A-42A6-AA5F-D355AD905C08}" destId="{0679E233-6C62-491E-8FE7-FEA896170628}" srcOrd="0" destOrd="0" presId="urn:microsoft.com/office/officeart/2016/7/layout/LinearBlockProcessNumbered"/>
    <dgm:cxn modelId="{3AFE65FA-9996-4829-BC3C-D64977A3116C}" type="presParOf" srcId="{9F259C63-950A-42A6-AA5F-D355AD905C08}" destId="{91BB2D7B-A623-4B2C-AC4F-D5C7A7972742}" srcOrd="1" destOrd="0" presId="urn:microsoft.com/office/officeart/2016/7/layout/LinearBlockProcessNumbered"/>
    <dgm:cxn modelId="{6082263D-6742-4275-A745-0DEFA02C2BEB}" type="presParOf" srcId="{9F259C63-950A-42A6-AA5F-D355AD905C08}" destId="{C2742FF1-8CA2-4DE8-8063-D8946B2E034A}"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ED297-54B2-410B-A3A4-02361260B495}">
      <dsp:nvSpPr>
        <dsp:cNvPr id="0" name=""/>
        <dsp:cNvSpPr/>
      </dsp:nvSpPr>
      <dsp:spPr>
        <a:xfrm>
          <a:off x="133" y="1665604"/>
          <a:ext cx="1611307" cy="1933569"/>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9161" tIns="0" rIns="159161" bIns="330200" numCol="1" spcCol="1270" anchor="t" anchorCtr="0">
          <a:noAutofit/>
        </a:bodyPr>
        <a:lstStyle/>
        <a:p>
          <a:pPr marL="0" lvl="0" indent="0" algn="l" defTabSz="622300">
            <a:lnSpc>
              <a:spcPct val="90000"/>
            </a:lnSpc>
            <a:spcBef>
              <a:spcPct val="0"/>
            </a:spcBef>
            <a:spcAft>
              <a:spcPct val="35000"/>
            </a:spcAft>
            <a:buNone/>
          </a:pPr>
          <a:r>
            <a:rPr lang="en-US" sz="1400" kern="1200" dirty="0"/>
            <a:t>CFCs</a:t>
          </a:r>
        </a:p>
      </dsp:txBody>
      <dsp:txXfrm>
        <a:off x="133" y="2439032"/>
        <a:ext cx="1611307" cy="1160141"/>
      </dsp:txXfrm>
    </dsp:sp>
    <dsp:sp modelId="{C40B57AC-3969-48CA-8F05-D870A997234E}">
      <dsp:nvSpPr>
        <dsp:cNvPr id="0" name=""/>
        <dsp:cNvSpPr/>
      </dsp:nvSpPr>
      <dsp:spPr>
        <a:xfrm>
          <a:off x="133" y="1665604"/>
          <a:ext cx="1611307" cy="773427"/>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9161" tIns="165100" rIns="159161" bIns="165100" numCol="1" spcCol="1270" anchor="ctr" anchorCtr="0">
          <a:noAutofit/>
        </a:bodyPr>
        <a:lstStyle/>
        <a:p>
          <a:pPr marL="0" lvl="0" indent="0" algn="l" defTabSz="1377950">
            <a:lnSpc>
              <a:spcPct val="90000"/>
            </a:lnSpc>
            <a:spcBef>
              <a:spcPct val="0"/>
            </a:spcBef>
            <a:spcAft>
              <a:spcPct val="35000"/>
            </a:spcAft>
            <a:buNone/>
          </a:pPr>
          <a:r>
            <a:rPr lang="en-US" sz="3100" kern="1200"/>
            <a:t>01</a:t>
          </a:r>
        </a:p>
      </dsp:txBody>
      <dsp:txXfrm>
        <a:off x="133" y="1665604"/>
        <a:ext cx="1611307" cy="773427"/>
      </dsp:txXfrm>
    </dsp:sp>
    <dsp:sp modelId="{DAEA7F79-5E6C-4A6F-8859-5E157DB50104}">
      <dsp:nvSpPr>
        <dsp:cNvPr id="0" name=""/>
        <dsp:cNvSpPr/>
      </dsp:nvSpPr>
      <dsp:spPr>
        <a:xfrm>
          <a:off x="1740345" y="1665604"/>
          <a:ext cx="1611307" cy="1933569"/>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9161" tIns="0" rIns="159161" bIns="330200" numCol="1" spcCol="1270" anchor="t" anchorCtr="0">
          <a:noAutofit/>
        </a:bodyPr>
        <a:lstStyle/>
        <a:p>
          <a:pPr marL="0" lvl="0" indent="0" algn="l" defTabSz="622300">
            <a:lnSpc>
              <a:spcPct val="90000"/>
            </a:lnSpc>
            <a:spcBef>
              <a:spcPct val="0"/>
            </a:spcBef>
            <a:spcAft>
              <a:spcPct val="35000"/>
            </a:spcAft>
            <a:buNone/>
          </a:pPr>
          <a:r>
            <a:rPr lang="en-US" sz="1400" kern="1200" dirty="0"/>
            <a:t>HCFCs</a:t>
          </a:r>
        </a:p>
      </dsp:txBody>
      <dsp:txXfrm>
        <a:off x="1740345" y="2439032"/>
        <a:ext cx="1611307" cy="1160141"/>
      </dsp:txXfrm>
    </dsp:sp>
    <dsp:sp modelId="{74DE3C05-2CDC-492D-8BA4-F088956C9501}">
      <dsp:nvSpPr>
        <dsp:cNvPr id="0" name=""/>
        <dsp:cNvSpPr/>
      </dsp:nvSpPr>
      <dsp:spPr>
        <a:xfrm>
          <a:off x="1740345" y="1665604"/>
          <a:ext cx="1611307" cy="773427"/>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9161" tIns="165100" rIns="159161" bIns="165100" numCol="1" spcCol="1270" anchor="ctr" anchorCtr="0">
          <a:noAutofit/>
        </a:bodyPr>
        <a:lstStyle/>
        <a:p>
          <a:pPr marL="0" lvl="0" indent="0" algn="l" defTabSz="1377950">
            <a:lnSpc>
              <a:spcPct val="90000"/>
            </a:lnSpc>
            <a:spcBef>
              <a:spcPct val="0"/>
            </a:spcBef>
            <a:spcAft>
              <a:spcPct val="35000"/>
            </a:spcAft>
            <a:buNone/>
          </a:pPr>
          <a:r>
            <a:rPr lang="en-US" sz="3100" kern="1200"/>
            <a:t>02</a:t>
          </a:r>
        </a:p>
      </dsp:txBody>
      <dsp:txXfrm>
        <a:off x="1740345" y="1665604"/>
        <a:ext cx="1611307" cy="773427"/>
      </dsp:txXfrm>
    </dsp:sp>
    <dsp:sp modelId="{46F650E3-F763-40D6-8DEB-60BE374AFB57}">
      <dsp:nvSpPr>
        <dsp:cNvPr id="0" name=""/>
        <dsp:cNvSpPr/>
      </dsp:nvSpPr>
      <dsp:spPr>
        <a:xfrm>
          <a:off x="3480558" y="1665604"/>
          <a:ext cx="1611307" cy="1933569"/>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9161" tIns="0" rIns="159161" bIns="330200" numCol="1" spcCol="1270" anchor="t" anchorCtr="0">
          <a:noAutofit/>
        </a:bodyPr>
        <a:lstStyle/>
        <a:p>
          <a:pPr marL="0" lvl="0" indent="0" algn="l" defTabSz="622300">
            <a:lnSpc>
              <a:spcPct val="90000"/>
            </a:lnSpc>
            <a:spcBef>
              <a:spcPct val="0"/>
            </a:spcBef>
            <a:spcAft>
              <a:spcPct val="35000"/>
            </a:spcAft>
            <a:buNone/>
          </a:pPr>
          <a:r>
            <a:rPr lang="en-US" sz="1400" kern="1200" dirty="0"/>
            <a:t>HFCs</a:t>
          </a:r>
        </a:p>
      </dsp:txBody>
      <dsp:txXfrm>
        <a:off x="3480558" y="2439032"/>
        <a:ext cx="1611307" cy="1160141"/>
      </dsp:txXfrm>
    </dsp:sp>
    <dsp:sp modelId="{E19DC98A-9CA2-4CCF-899E-8AA3E6DB8838}">
      <dsp:nvSpPr>
        <dsp:cNvPr id="0" name=""/>
        <dsp:cNvSpPr/>
      </dsp:nvSpPr>
      <dsp:spPr>
        <a:xfrm>
          <a:off x="3480558" y="1665604"/>
          <a:ext cx="1611307" cy="773427"/>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9161" tIns="165100" rIns="159161" bIns="165100" numCol="1" spcCol="1270" anchor="ctr" anchorCtr="0">
          <a:noAutofit/>
        </a:bodyPr>
        <a:lstStyle/>
        <a:p>
          <a:pPr marL="0" lvl="0" indent="0" algn="l" defTabSz="1377950">
            <a:lnSpc>
              <a:spcPct val="90000"/>
            </a:lnSpc>
            <a:spcBef>
              <a:spcPct val="0"/>
            </a:spcBef>
            <a:spcAft>
              <a:spcPct val="35000"/>
            </a:spcAft>
            <a:buNone/>
          </a:pPr>
          <a:r>
            <a:rPr lang="en-US" sz="3100" kern="1200"/>
            <a:t>03</a:t>
          </a:r>
        </a:p>
      </dsp:txBody>
      <dsp:txXfrm>
        <a:off x="3480558" y="1665604"/>
        <a:ext cx="1611307" cy="773427"/>
      </dsp:txXfrm>
    </dsp:sp>
    <dsp:sp modelId="{0679E233-6C62-491E-8FE7-FEA896170628}">
      <dsp:nvSpPr>
        <dsp:cNvPr id="0" name=""/>
        <dsp:cNvSpPr/>
      </dsp:nvSpPr>
      <dsp:spPr>
        <a:xfrm>
          <a:off x="5220770" y="1665604"/>
          <a:ext cx="1611307" cy="1933569"/>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59161" tIns="0" rIns="159161" bIns="330200" numCol="1" spcCol="1270" anchor="t" anchorCtr="0">
          <a:noAutofit/>
        </a:bodyPr>
        <a:lstStyle/>
        <a:p>
          <a:pPr marL="0" lvl="0" indent="0" algn="l" defTabSz="622300">
            <a:lnSpc>
              <a:spcPct val="90000"/>
            </a:lnSpc>
            <a:spcBef>
              <a:spcPct val="0"/>
            </a:spcBef>
            <a:spcAft>
              <a:spcPct val="35000"/>
            </a:spcAft>
            <a:buNone/>
          </a:pPr>
          <a:r>
            <a:rPr lang="en-US" sz="1400" kern="1200" dirty="0"/>
            <a:t>Low GWP Alternatives (CO</a:t>
          </a:r>
          <a:r>
            <a:rPr lang="en-US" sz="1400" kern="1200" baseline="-25000" dirty="0"/>
            <a:t>2</a:t>
          </a:r>
          <a:r>
            <a:rPr lang="en-US" sz="1400" kern="1200" dirty="0"/>
            <a:t>, NH</a:t>
          </a:r>
          <a:r>
            <a:rPr lang="en-US" sz="1400" kern="1200" baseline="-25000" dirty="0"/>
            <a:t>3</a:t>
          </a:r>
          <a:r>
            <a:rPr lang="en-US" sz="1400" kern="1200" dirty="0"/>
            <a:t>, HC, HFO etc.)</a:t>
          </a:r>
        </a:p>
      </dsp:txBody>
      <dsp:txXfrm>
        <a:off x="5220770" y="2439032"/>
        <a:ext cx="1611307" cy="1160141"/>
      </dsp:txXfrm>
    </dsp:sp>
    <dsp:sp modelId="{91BB2D7B-A623-4B2C-AC4F-D5C7A7972742}">
      <dsp:nvSpPr>
        <dsp:cNvPr id="0" name=""/>
        <dsp:cNvSpPr/>
      </dsp:nvSpPr>
      <dsp:spPr>
        <a:xfrm>
          <a:off x="5220770" y="1665604"/>
          <a:ext cx="1611307" cy="773427"/>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59161" tIns="165100" rIns="159161" bIns="165100" numCol="1" spcCol="1270" anchor="ctr" anchorCtr="0">
          <a:noAutofit/>
        </a:bodyPr>
        <a:lstStyle/>
        <a:p>
          <a:pPr marL="0" lvl="0" indent="0" algn="l" defTabSz="1377950">
            <a:lnSpc>
              <a:spcPct val="90000"/>
            </a:lnSpc>
            <a:spcBef>
              <a:spcPct val="0"/>
            </a:spcBef>
            <a:spcAft>
              <a:spcPct val="35000"/>
            </a:spcAft>
            <a:buNone/>
          </a:pPr>
          <a:r>
            <a:rPr lang="en-US" sz="3100" kern="1200"/>
            <a:t>04</a:t>
          </a:r>
        </a:p>
      </dsp:txBody>
      <dsp:txXfrm>
        <a:off x="5220770" y="1665604"/>
        <a:ext cx="1611307" cy="773427"/>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F9A49-9871-4D06-A606-2F8956F6C4DA}" type="datetimeFigureOut">
              <a:rPr lang="en-US" smtClean="0"/>
              <a:t>3/3/2021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6FACF-1963-4A10-9F3E-65A0BC381152}" type="slidenum">
              <a:rPr lang="en-US" smtClean="0"/>
              <a:t>‹#›</a:t>
            </a:fld>
            <a:endParaRPr lang="en-US"/>
          </a:p>
        </p:txBody>
      </p:sp>
    </p:spTree>
    <p:extLst>
      <p:ext uri="{BB962C8B-B14F-4D97-AF65-F5344CB8AC3E}">
        <p14:creationId xmlns:p14="http://schemas.microsoft.com/office/powerpoint/2010/main" val="149027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81000" y="685800"/>
            <a:ext cx="6096000" cy="3429000"/>
          </a:xfrm>
          <a:ln/>
        </p:spPr>
      </p:sp>
      <p:sp>
        <p:nvSpPr>
          <p:cNvPr id="29699" name="Notes Placeholder 2"/>
          <p:cNvSpPr>
            <a:spLocks noGrp="1"/>
          </p:cNvSpPr>
          <p:nvPr>
            <p:ph type="body" idx="1"/>
          </p:nvPr>
        </p:nvSpPr>
        <p:spPr>
          <a:xfrm>
            <a:off x="685495" y="4342939"/>
            <a:ext cx="5487014" cy="4114588"/>
          </a:xfrm>
          <a:prstGeom prst="rect">
            <a:avLst/>
          </a:prstGeom>
          <a:ln/>
        </p:spPr>
        <p:txBody>
          <a:bodyPr lIns="87572" tIns="43786" rIns="87572" bIns="43786"/>
          <a:lstStyle/>
          <a:p>
            <a:pPr>
              <a:lnSpc>
                <a:spcPct val="80000"/>
              </a:lnSpc>
            </a:pPr>
            <a:endParaRPr lang="en-IN" sz="800">
              <a:latin typeface="Century Gothic" pitchFamily="34" charset="0"/>
            </a:endParaRPr>
          </a:p>
        </p:txBody>
      </p:sp>
      <p:sp>
        <p:nvSpPr>
          <p:cNvPr id="29700" name="Slide Number Placeholder 3"/>
          <p:cNvSpPr>
            <a:spLocks noGrp="1"/>
          </p:cNvSpPr>
          <p:nvPr>
            <p:ph type="sldNum" sz="quarter" idx="5"/>
          </p:nvPr>
        </p:nvSpPr>
        <p:spPr>
          <a:noFill/>
        </p:spPr>
        <p:txBody>
          <a:bodyPr/>
          <a:lstStyle>
            <a:lvl1pPr defTabSz="925893" eaLnBrk="0" hangingPunct="0">
              <a:defRPr>
                <a:solidFill>
                  <a:schemeClr val="tx1"/>
                </a:solidFill>
                <a:latin typeface="Arial" charset="0"/>
                <a:cs typeface="Arial" charset="0"/>
              </a:defRPr>
            </a:lvl1pPr>
            <a:lvl2pPr marL="752573" indent="-290387" defTabSz="925893" eaLnBrk="0" hangingPunct="0">
              <a:defRPr>
                <a:solidFill>
                  <a:schemeClr val="tx1"/>
                </a:solidFill>
                <a:latin typeface="Arial" charset="0"/>
                <a:cs typeface="Arial" charset="0"/>
              </a:defRPr>
            </a:lvl2pPr>
            <a:lvl3pPr marL="1156986" indent="-231093" defTabSz="925893" eaLnBrk="0" hangingPunct="0">
              <a:defRPr>
                <a:solidFill>
                  <a:schemeClr val="tx1"/>
                </a:solidFill>
                <a:latin typeface="Arial" charset="0"/>
                <a:cs typeface="Arial" charset="0"/>
              </a:defRPr>
            </a:lvl3pPr>
            <a:lvl4pPr marL="1620692" indent="-232614" defTabSz="925893" eaLnBrk="0" hangingPunct="0">
              <a:defRPr>
                <a:solidFill>
                  <a:schemeClr val="tx1"/>
                </a:solidFill>
                <a:latin typeface="Arial" charset="0"/>
                <a:cs typeface="Arial" charset="0"/>
              </a:defRPr>
            </a:lvl4pPr>
            <a:lvl5pPr marL="2082878" indent="-231093" defTabSz="925893" eaLnBrk="0" hangingPunct="0">
              <a:defRPr>
                <a:solidFill>
                  <a:schemeClr val="tx1"/>
                </a:solidFill>
                <a:latin typeface="Arial" charset="0"/>
                <a:cs typeface="Arial" charset="0"/>
              </a:defRPr>
            </a:lvl5pPr>
            <a:lvl6pPr marL="2520738" indent="-231093" defTabSz="925893" eaLnBrk="0" fontAlgn="base" hangingPunct="0">
              <a:spcBef>
                <a:spcPct val="0"/>
              </a:spcBef>
              <a:spcAft>
                <a:spcPct val="0"/>
              </a:spcAft>
              <a:defRPr>
                <a:solidFill>
                  <a:schemeClr val="tx1"/>
                </a:solidFill>
                <a:latin typeface="Arial" charset="0"/>
                <a:cs typeface="Arial" charset="0"/>
              </a:defRPr>
            </a:lvl6pPr>
            <a:lvl7pPr marL="2958599" indent="-231093" defTabSz="925893" eaLnBrk="0" fontAlgn="base" hangingPunct="0">
              <a:spcBef>
                <a:spcPct val="0"/>
              </a:spcBef>
              <a:spcAft>
                <a:spcPct val="0"/>
              </a:spcAft>
              <a:defRPr>
                <a:solidFill>
                  <a:schemeClr val="tx1"/>
                </a:solidFill>
                <a:latin typeface="Arial" charset="0"/>
                <a:cs typeface="Arial" charset="0"/>
              </a:defRPr>
            </a:lvl7pPr>
            <a:lvl8pPr marL="3396459" indent="-231093" defTabSz="925893" eaLnBrk="0" fontAlgn="base" hangingPunct="0">
              <a:spcBef>
                <a:spcPct val="0"/>
              </a:spcBef>
              <a:spcAft>
                <a:spcPct val="0"/>
              </a:spcAft>
              <a:defRPr>
                <a:solidFill>
                  <a:schemeClr val="tx1"/>
                </a:solidFill>
                <a:latin typeface="Arial" charset="0"/>
                <a:cs typeface="Arial" charset="0"/>
              </a:defRPr>
            </a:lvl8pPr>
            <a:lvl9pPr marL="3834320" indent="-231093" defTabSz="925893" eaLnBrk="0" fontAlgn="base" hangingPunct="0">
              <a:spcBef>
                <a:spcPct val="0"/>
              </a:spcBef>
              <a:spcAft>
                <a:spcPct val="0"/>
              </a:spcAft>
              <a:defRPr>
                <a:solidFill>
                  <a:schemeClr val="tx1"/>
                </a:solidFill>
                <a:latin typeface="Arial" charset="0"/>
                <a:cs typeface="Arial" charset="0"/>
              </a:defRPr>
            </a:lvl9pPr>
          </a:lstStyle>
          <a:p>
            <a:pPr eaLnBrk="1" hangingPunct="1"/>
            <a:fld id="{6D78231B-9746-4C98-8BE1-8BAAEE8B6097}" type="slidenum">
              <a:rPr lang="en-US"/>
              <a:pPr eaLnBrk="1" hangingPunct="1"/>
              <a:t>11</a:t>
            </a:fld>
            <a:endParaRPr lang="en-US"/>
          </a:p>
        </p:txBody>
      </p:sp>
    </p:spTree>
    <p:extLst>
      <p:ext uri="{BB962C8B-B14F-4D97-AF65-F5344CB8AC3E}">
        <p14:creationId xmlns:p14="http://schemas.microsoft.com/office/powerpoint/2010/main" val="183134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30364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144765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4BF38A-8026-4C11-A7B7-90D87364BC3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5137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39FFE93-6199-4ECF-81F8-E97A627F9475}"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24288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39FFE93-6199-4ECF-81F8-E97A627F9475}"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4BF38A-8026-4C11-A7B7-90D87364BC3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3126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39FFE93-6199-4ECF-81F8-E97A627F9475}"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299520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143586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384555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9176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FFE93-6199-4ECF-81F8-E97A627F9475}"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372170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9FFE93-6199-4ECF-81F8-E97A627F9475}"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184878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9FFE93-6199-4ECF-81F8-E97A627F9475}" type="datetimeFigureOut">
              <a:rPr lang="en-US" smtClean="0"/>
              <a:t>3/3/2021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121523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9FFE93-6199-4ECF-81F8-E97A627F9475}" type="datetimeFigureOut">
              <a:rPr lang="en-US" smtClean="0"/>
              <a:t>3/3/2021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111906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FFE93-6199-4ECF-81F8-E97A627F9475}" type="datetimeFigureOut">
              <a:rPr lang="en-US" smtClean="0"/>
              <a:t>3/3/2021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416156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9FFE93-6199-4ECF-81F8-E97A627F9475}"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260637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39FFE93-6199-4ECF-81F8-E97A627F9475}"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F4BF38A-8026-4C11-A7B7-90D87364BC3B}" type="slidenum">
              <a:rPr lang="en-US" smtClean="0"/>
              <a:t>‹#›</a:t>
            </a:fld>
            <a:endParaRPr lang="en-US"/>
          </a:p>
        </p:txBody>
      </p:sp>
    </p:spTree>
    <p:extLst>
      <p:ext uri="{BB962C8B-B14F-4D97-AF65-F5344CB8AC3E}">
        <p14:creationId xmlns:p14="http://schemas.microsoft.com/office/powerpoint/2010/main" val="912685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39FFE93-6199-4ECF-81F8-E97A627F9475}" type="datetimeFigureOut">
              <a:rPr lang="en-US" smtClean="0"/>
              <a:t>3/3/2021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F4BF38A-8026-4C11-A7B7-90D87364BC3B}" type="slidenum">
              <a:rPr lang="en-US" smtClean="0"/>
              <a:t>‹#›</a:t>
            </a:fld>
            <a:endParaRPr lang="en-US"/>
          </a:p>
        </p:txBody>
      </p:sp>
    </p:spTree>
    <p:extLst>
      <p:ext uri="{BB962C8B-B14F-4D97-AF65-F5344CB8AC3E}">
        <p14:creationId xmlns:p14="http://schemas.microsoft.com/office/powerpoint/2010/main" val="4035258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solidFill>
        </p:grpSpPr>
        <p:sp>
          <p:nvSpPr>
            <p:cNvPr id="1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4"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94F1D53E-8956-4E40-932A-15892B79CF19}"/>
              </a:ext>
            </a:extLst>
          </p:cNvPr>
          <p:cNvSpPr>
            <a:spLocks noGrp="1"/>
          </p:cNvSpPr>
          <p:nvPr>
            <p:ph type="ctrTitle"/>
          </p:nvPr>
        </p:nvSpPr>
        <p:spPr>
          <a:xfrm>
            <a:off x="987215" y="1318591"/>
            <a:ext cx="5102159" cy="4220820"/>
          </a:xfrm>
        </p:spPr>
        <p:txBody>
          <a:bodyPr anchor="ctr">
            <a:normAutofit/>
          </a:bodyPr>
          <a:lstStyle/>
          <a:p>
            <a:r>
              <a:rPr lang="en-US">
                <a:solidFill>
                  <a:srgbClr val="FFFFFF"/>
                </a:solidFill>
              </a:rPr>
              <a:t>FSM and the Kigali Amendment to the MP</a:t>
            </a:r>
          </a:p>
        </p:txBody>
      </p:sp>
      <p:sp>
        <p:nvSpPr>
          <p:cNvPr id="3" name="Subtitle 2">
            <a:extLst>
              <a:ext uri="{FF2B5EF4-FFF2-40B4-BE49-F238E27FC236}">
                <a16:creationId xmlns:a16="http://schemas.microsoft.com/office/drawing/2014/main" id="{38F8E127-53E6-44B1-A000-D9405FB85097}"/>
              </a:ext>
            </a:extLst>
          </p:cNvPr>
          <p:cNvSpPr>
            <a:spLocks noGrp="1"/>
          </p:cNvSpPr>
          <p:nvPr>
            <p:ph type="subTitle" idx="1"/>
          </p:nvPr>
        </p:nvSpPr>
        <p:spPr>
          <a:xfrm>
            <a:off x="5807242" y="804334"/>
            <a:ext cx="5825696" cy="5249332"/>
          </a:xfrm>
        </p:spPr>
        <p:txBody>
          <a:bodyPr anchor="ctr">
            <a:normAutofit/>
          </a:bodyPr>
          <a:lstStyle/>
          <a:p>
            <a:r>
              <a:rPr lang="en-US" sz="2400" dirty="0">
                <a:solidFill>
                  <a:srgbClr val="FFFFFF"/>
                </a:solidFill>
              </a:rPr>
              <a:t>Jeffrey Abraham Yamada – DECEM</a:t>
            </a:r>
          </a:p>
          <a:p>
            <a:endParaRPr lang="en-US" sz="2400" dirty="0">
              <a:solidFill>
                <a:srgbClr val="FFFFFF"/>
              </a:solidFill>
            </a:endParaRPr>
          </a:p>
          <a:p>
            <a:r>
              <a:rPr lang="en-US" sz="2400" dirty="0">
                <a:solidFill>
                  <a:srgbClr val="FFFFFF"/>
                </a:solidFill>
              </a:rPr>
              <a:t>March 4, 2021</a:t>
            </a:r>
          </a:p>
        </p:txBody>
      </p:sp>
    </p:spTree>
    <p:extLst>
      <p:ext uri="{BB962C8B-B14F-4D97-AF65-F5344CB8AC3E}">
        <p14:creationId xmlns:p14="http://schemas.microsoft.com/office/powerpoint/2010/main" val="26594684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3" name="Group 13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7" name="Rectangle 14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1" name="Rectangle 150">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E6A07-1A94-49CF-AE83-D825321ACC2E}"/>
              </a:ext>
            </a:extLst>
          </p:cNvPr>
          <p:cNvSpPr>
            <a:spLocks noGrp="1"/>
          </p:cNvSpPr>
          <p:nvPr>
            <p:ph type="title"/>
          </p:nvPr>
        </p:nvSpPr>
        <p:spPr>
          <a:xfrm>
            <a:off x="2193495" y="4865573"/>
            <a:ext cx="8212732" cy="1468461"/>
          </a:xfrm>
        </p:spPr>
        <p:txBody>
          <a:bodyPr vert="horz" lIns="91440" tIns="45720" rIns="91440" bIns="45720" rtlCol="0" anchor="b">
            <a:normAutofit fontScale="90000"/>
          </a:bodyPr>
          <a:lstStyle/>
          <a:p>
            <a:pPr>
              <a:lnSpc>
                <a:spcPct val="90000"/>
              </a:lnSpc>
            </a:pPr>
            <a:r>
              <a:rPr lang="en-US" sz="5300" dirty="0">
                <a:solidFill>
                  <a:srgbClr val="3B3D5F"/>
                </a:solidFill>
              </a:rPr>
              <a:t>The next wave of refrigerants</a:t>
            </a:r>
            <a:br>
              <a:rPr lang="en-US" sz="2800" dirty="0">
                <a:solidFill>
                  <a:srgbClr val="3B3D5F"/>
                </a:solidFill>
              </a:rPr>
            </a:br>
            <a:endParaRPr lang="en-US" sz="2800" dirty="0">
              <a:solidFill>
                <a:srgbClr val="3B3D5F"/>
              </a:solidFill>
            </a:endParaRPr>
          </a:p>
        </p:txBody>
      </p:sp>
      <p:sp>
        <p:nvSpPr>
          <p:cNvPr id="153" name="Rectangle 152">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B3D5F"/>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 close up of a map&#10;&#10;Description automatically generated">
            <a:extLst>
              <a:ext uri="{FF2B5EF4-FFF2-40B4-BE49-F238E27FC236}">
                <a16:creationId xmlns:a16="http://schemas.microsoft.com/office/drawing/2014/main" id="{6A672C83-58F8-480B-9C0E-04B261A5D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22" y="180655"/>
            <a:ext cx="10922234" cy="4232365"/>
          </a:xfrm>
          <a:prstGeom prst="rect">
            <a:avLst/>
          </a:prstGeom>
        </p:spPr>
      </p:pic>
      <p:sp>
        <p:nvSpPr>
          <p:cNvPr id="155"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171627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459038" y="44451"/>
            <a:ext cx="8101012" cy="595313"/>
          </a:xfrm>
          <a:prstGeom prst="rect">
            <a:avLst/>
          </a:prstGeom>
          <a:noFill/>
          <a:ln>
            <a:noFill/>
          </a:ln>
          <a:effectLst>
            <a:outerShdw dist="17961" dir="2700000" algn="ctr" rotWithShape="0">
              <a:srgbClr val="FDE3B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de-DE" sz="3200" b="1" dirty="0">
              <a:solidFill>
                <a:srgbClr val="081DB8"/>
              </a:solidFill>
              <a:latin typeface="Century Gothic" pitchFamily="34" charset="0"/>
            </a:endParaRPr>
          </a:p>
        </p:txBody>
      </p:sp>
      <p:sp>
        <p:nvSpPr>
          <p:cNvPr id="2" name="Title 1"/>
          <p:cNvSpPr>
            <a:spLocks noGrp="1"/>
          </p:cNvSpPr>
          <p:nvPr>
            <p:ph type="title"/>
          </p:nvPr>
        </p:nvSpPr>
        <p:spPr>
          <a:xfrm>
            <a:off x="2915554" y="160111"/>
            <a:ext cx="7424199" cy="959306"/>
          </a:xfrm>
        </p:spPr>
        <p:txBody>
          <a:bodyPr>
            <a:normAutofit fontScale="90000"/>
          </a:bodyPr>
          <a:lstStyle/>
          <a:p>
            <a:r>
              <a:rPr lang="en-US" b="1" dirty="0">
                <a:solidFill>
                  <a:schemeClr val="tx1"/>
                </a:solidFill>
                <a:latin typeface="Century Gothic" pitchFamily="34" charset="0"/>
              </a:rPr>
              <a:t>Another Threat – Climate Change</a:t>
            </a:r>
            <a:endParaRPr lang="en-US" dirty="0">
              <a:solidFill>
                <a:schemeClr val="tx1"/>
              </a:solidFill>
            </a:endParaRPr>
          </a:p>
        </p:txBody>
      </p:sp>
      <p:pic>
        <p:nvPicPr>
          <p:cNvPr id="1035" name="Picture 11" descr="Image result for greenhouse gas effect">
            <a:extLst>
              <a:ext uri="{FF2B5EF4-FFF2-40B4-BE49-F238E27FC236}">
                <a16:creationId xmlns:a16="http://schemas.microsoft.com/office/drawing/2014/main" id="{D5C7CB45-AFED-4136-81DD-FBCCA4CFA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70" y="919547"/>
            <a:ext cx="11499590" cy="559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865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rrowheads="1"/>
          </p:cNvSpPr>
          <p:nvPr>
            <p:ph type="title"/>
          </p:nvPr>
        </p:nvSpPr>
        <p:spPr>
          <a:xfrm>
            <a:off x="1775520" y="416721"/>
            <a:ext cx="8510588" cy="838200"/>
          </a:xfrm>
        </p:spPr>
        <p:txBody>
          <a:bodyPr/>
          <a:lstStyle/>
          <a:p>
            <a:pPr algn="l"/>
            <a:r>
              <a:rPr lang="en-US" b="1" dirty="0"/>
              <a:t>Climate change impacts</a:t>
            </a:r>
            <a:endParaRPr lang="th-TH" b="1" dirty="0">
              <a:latin typeface="Angsana New" charset="-34"/>
            </a:endParaRPr>
          </a:p>
        </p:txBody>
      </p:sp>
      <p:pic>
        <p:nvPicPr>
          <p:cNvPr id="5" name="Picture 4" descr="C:\Users\Pipat\Desktop\global15.jpg"/>
          <p:cNvPicPr/>
          <p:nvPr/>
        </p:nvPicPr>
        <p:blipFill>
          <a:blip r:embed="rId2" cstate="print"/>
          <a:srcRect/>
          <a:stretch>
            <a:fillRect/>
          </a:stretch>
        </p:blipFill>
        <p:spPr bwMode="auto">
          <a:xfrm>
            <a:off x="1582316" y="1314387"/>
            <a:ext cx="4320480" cy="2736304"/>
          </a:xfrm>
          <a:prstGeom prst="rect">
            <a:avLst/>
          </a:prstGeom>
          <a:noFill/>
          <a:ln w="9525">
            <a:noFill/>
            <a:miter lim="800000"/>
            <a:headEnd/>
            <a:tailEnd/>
          </a:ln>
        </p:spPr>
      </p:pic>
      <p:pic>
        <p:nvPicPr>
          <p:cNvPr id="7" name="Picture 6" descr="C:\Users\Pipat\Desktop\Picture1.jpg"/>
          <p:cNvPicPr/>
          <p:nvPr/>
        </p:nvPicPr>
        <p:blipFill>
          <a:blip r:embed="rId3" cstate="print"/>
          <a:srcRect/>
          <a:stretch>
            <a:fillRect/>
          </a:stretch>
        </p:blipFill>
        <p:spPr bwMode="auto">
          <a:xfrm>
            <a:off x="4716760" y="4581128"/>
            <a:ext cx="2819400" cy="2114550"/>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1358919" y="4601428"/>
            <a:ext cx="3141817" cy="209425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7752184" y="4581128"/>
            <a:ext cx="2819400" cy="2114550"/>
          </a:xfrm>
          <a:prstGeom prst="rect">
            <a:avLst/>
          </a:prstGeom>
          <a:noFill/>
          <a:ln w="9525">
            <a:noFill/>
            <a:miter lim="800000"/>
            <a:headEnd/>
            <a:tailEnd/>
          </a:ln>
        </p:spPr>
      </p:pic>
      <p:pic>
        <p:nvPicPr>
          <p:cNvPr id="2" name="Picture 1">
            <a:extLst>
              <a:ext uri="{FF2B5EF4-FFF2-40B4-BE49-F238E27FC236}">
                <a16:creationId xmlns:a16="http://schemas.microsoft.com/office/drawing/2014/main" id="{3F59185A-F522-426F-A9DE-D2B4DBB8AF94}"/>
              </a:ext>
            </a:extLst>
          </p:cNvPr>
          <p:cNvPicPr>
            <a:picLocks noChangeAspect="1"/>
          </p:cNvPicPr>
          <p:nvPr/>
        </p:nvPicPr>
        <p:blipFill>
          <a:blip r:embed="rId6"/>
          <a:stretch>
            <a:fillRect/>
          </a:stretch>
        </p:blipFill>
        <p:spPr>
          <a:xfrm>
            <a:off x="6496332" y="1314387"/>
            <a:ext cx="4484828" cy="2736303"/>
          </a:xfrm>
          <a:prstGeom prst="rect">
            <a:avLst/>
          </a:prstGeom>
        </p:spPr>
      </p:pic>
    </p:spTree>
    <p:extLst>
      <p:ext uri="{BB962C8B-B14F-4D97-AF65-F5344CB8AC3E}">
        <p14:creationId xmlns:p14="http://schemas.microsoft.com/office/powerpoint/2010/main" val="3415440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8676" y="5106770"/>
            <a:ext cx="5533947" cy="138499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800" dirty="0"/>
              <a:t>FSM ratified the Kigali Amendment on </a:t>
            </a:r>
          </a:p>
          <a:p>
            <a:pPr algn="ctr"/>
            <a:r>
              <a:rPr lang="en-GB" sz="2800" dirty="0"/>
              <a:t>12 May 2017</a:t>
            </a:r>
            <a:endParaRPr lang="en-US" sz="2800" dirty="0"/>
          </a:p>
        </p:txBody>
      </p:sp>
      <p:pic>
        <p:nvPicPr>
          <p:cNvPr id="6" name="Picture 4" descr="Related image">
            <a:extLst>
              <a:ext uri="{FF2B5EF4-FFF2-40B4-BE49-F238E27FC236}">
                <a16:creationId xmlns:a16="http://schemas.microsoft.com/office/drawing/2014/main" id="{F1DCAD12-ADA4-4600-BC70-66E38276A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265" y="111912"/>
            <a:ext cx="4560767" cy="4560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C7831B4-5ABD-4CE3-A309-D3FCA0B8597E}"/>
              </a:ext>
            </a:extLst>
          </p:cNvPr>
          <p:cNvSpPr/>
          <p:nvPr/>
        </p:nvSpPr>
        <p:spPr>
          <a:xfrm>
            <a:off x="387275" y="366235"/>
            <a:ext cx="2431229" cy="4052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FSM’s Plan under the Kigali Amendment</a:t>
            </a:r>
            <a:endParaRPr lang="en-US" sz="2400" dirty="0"/>
          </a:p>
        </p:txBody>
      </p:sp>
    </p:spTree>
    <p:extLst>
      <p:ext uri="{BB962C8B-B14F-4D97-AF65-F5344CB8AC3E}">
        <p14:creationId xmlns:p14="http://schemas.microsoft.com/office/powerpoint/2010/main" val="2484000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3C79-BF7A-4DCE-8388-0624529E18B3}"/>
              </a:ext>
            </a:extLst>
          </p:cNvPr>
          <p:cNvSpPr>
            <a:spLocks noGrp="1"/>
          </p:cNvSpPr>
          <p:nvPr>
            <p:ph type="title"/>
          </p:nvPr>
        </p:nvSpPr>
        <p:spPr>
          <a:xfrm>
            <a:off x="1735566" y="226077"/>
            <a:ext cx="9755918" cy="1280890"/>
          </a:xfrm>
        </p:spPr>
        <p:txBody>
          <a:bodyPr/>
          <a:lstStyle/>
          <a:p>
            <a:r>
              <a:rPr lang="en-US" dirty="0"/>
              <a:t>Obligations under the Kigali Amendment</a:t>
            </a:r>
          </a:p>
        </p:txBody>
      </p:sp>
      <p:sp>
        <p:nvSpPr>
          <p:cNvPr id="3" name="Rectangle 2">
            <a:extLst>
              <a:ext uri="{FF2B5EF4-FFF2-40B4-BE49-F238E27FC236}">
                <a16:creationId xmlns:a16="http://schemas.microsoft.com/office/drawing/2014/main" id="{EB331C18-BFEA-4131-8022-2BB806E8F26D}"/>
              </a:ext>
            </a:extLst>
          </p:cNvPr>
          <p:cNvSpPr/>
          <p:nvPr/>
        </p:nvSpPr>
        <p:spPr>
          <a:xfrm>
            <a:off x="1735566" y="917912"/>
            <a:ext cx="10456434" cy="5940088"/>
          </a:xfrm>
          <a:prstGeom prst="rect">
            <a:avLst/>
          </a:prstGeom>
        </p:spPr>
        <p:txBody>
          <a:bodyPr wrap="square">
            <a:spAutoFit/>
          </a:bodyPr>
          <a:lstStyle/>
          <a:p>
            <a:pPr lvl="0">
              <a:spcAft>
                <a:spcPts val="1200"/>
              </a:spcAft>
            </a:pPr>
            <a:r>
              <a:rPr lang="en-US" sz="2000" b="1" dirty="0">
                <a:solidFill>
                  <a:srgbClr val="0070C0"/>
                </a:solidFill>
                <a:latin typeface="Roboto" panose="02000000000000000000" pitchFamily="2" charset="0"/>
                <a:ea typeface="Roboto" panose="02000000000000000000" pitchFamily="2" charset="0"/>
              </a:rPr>
              <a:t>Licensing system (Article 4B)</a:t>
            </a:r>
          </a:p>
          <a:p>
            <a:pPr marL="342900" lvl="0" indent="-34290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Permits issued on a “ per shipment” basis for HFC single substances and blends</a:t>
            </a:r>
          </a:p>
          <a:p>
            <a:pPr lvl="0">
              <a:spcAft>
                <a:spcPts val="1200"/>
              </a:spcAft>
            </a:pPr>
            <a:r>
              <a:rPr lang="en-US" sz="2000" b="1" dirty="0">
                <a:solidFill>
                  <a:srgbClr val="0070C0"/>
                </a:solidFill>
                <a:latin typeface="Roboto" panose="02000000000000000000" pitchFamily="2" charset="0"/>
                <a:ea typeface="Roboto" panose="02000000000000000000" pitchFamily="2" charset="0"/>
              </a:rPr>
              <a:t>Data reporting</a:t>
            </a:r>
          </a:p>
          <a:p>
            <a:pPr marL="342900" lvl="0" indent="-34290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Article 7 annual HFC data for the year of entry into force must be reported in the following year , </a:t>
            </a:r>
          </a:p>
          <a:p>
            <a:pPr marL="342900" lvl="0" indent="-34290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Baseline reporting – timing to be clarified</a:t>
            </a:r>
          </a:p>
          <a:p>
            <a:pPr lvl="0">
              <a:spcAft>
                <a:spcPts val="1200"/>
              </a:spcAft>
            </a:pPr>
            <a:r>
              <a:rPr lang="en-US" sz="2000" b="1" dirty="0">
                <a:solidFill>
                  <a:srgbClr val="0070C0"/>
                </a:solidFill>
                <a:latin typeface="Roboto" panose="02000000000000000000" pitchFamily="2" charset="0"/>
                <a:ea typeface="Roboto" panose="02000000000000000000" pitchFamily="2" charset="0"/>
              </a:rPr>
              <a:t>Phase down schedule for Annex F (HFCs)</a:t>
            </a:r>
          </a:p>
          <a:p>
            <a:pPr marL="342900" lvl="0" indent="-34290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A5 Group 1 parties to freeze consumption from 2024, ensure stakeholders are aware</a:t>
            </a:r>
          </a:p>
          <a:p>
            <a:pPr lvl="0">
              <a:spcAft>
                <a:spcPts val="1200"/>
              </a:spcAft>
            </a:pPr>
            <a:r>
              <a:rPr lang="en-US" sz="2000" b="1" dirty="0">
                <a:solidFill>
                  <a:srgbClr val="0070C0"/>
                </a:solidFill>
                <a:latin typeface="Roboto" panose="02000000000000000000" pitchFamily="2" charset="0"/>
                <a:ea typeface="Roboto" panose="02000000000000000000" pitchFamily="2" charset="0"/>
              </a:rPr>
              <a:t>Specific HS codes for HFC monitoring</a:t>
            </a:r>
          </a:p>
          <a:p>
            <a:pPr marL="342900" lvl="0" indent="-34290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Supporting the country to establish national HS codes for single substance HFC and blends--Customs</a:t>
            </a:r>
          </a:p>
          <a:p>
            <a:pPr>
              <a:spcAft>
                <a:spcPts val="1200"/>
              </a:spcAft>
            </a:pPr>
            <a:r>
              <a:rPr lang="en-US" sz="2000" b="1" dirty="0">
                <a:solidFill>
                  <a:srgbClr val="0070C0"/>
                </a:solidFill>
                <a:latin typeface="Roboto" panose="02000000000000000000" pitchFamily="2" charset="0"/>
                <a:ea typeface="Roboto" panose="02000000000000000000" pitchFamily="2" charset="0"/>
              </a:rPr>
              <a:t>Policy and Legislation</a:t>
            </a:r>
          </a:p>
          <a:p>
            <a:pPr marL="342900" indent="-34290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Banning HCFC equipment or restricting imports of high GWP HFCs </a:t>
            </a:r>
            <a:r>
              <a:rPr lang="en-US" sz="2000" b="1" dirty="0">
                <a:latin typeface="Roboto" panose="02000000000000000000" pitchFamily="2" charset="0"/>
                <a:ea typeface="Roboto" panose="02000000000000000000" pitchFamily="2" charset="0"/>
              </a:rPr>
              <a:t>– </a:t>
            </a:r>
            <a:r>
              <a:rPr lang="en-US" sz="2000" dirty="0">
                <a:latin typeface="Roboto" panose="02000000000000000000" pitchFamily="2" charset="0"/>
                <a:ea typeface="Roboto" panose="02000000000000000000" pitchFamily="2" charset="0"/>
              </a:rPr>
              <a:t>when alternatives become commercially available</a:t>
            </a:r>
          </a:p>
        </p:txBody>
      </p:sp>
    </p:spTree>
    <p:extLst>
      <p:ext uri="{BB962C8B-B14F-4D97-AF65-F5344CB8AC3E}">
        <p14:creationId xmlns:p14="http://schemas.microsoft.com/office/powerpoint/2010/main" val="2727229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7FA5A1-F461-4119-A9B3-4F4B423030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90742" y="333486"/>
            <a:ext cx="9841455" cy="6260951"/>
          </a:xfrm>
          <a:prstGeom prst="rect">
            <a:avLst/>
          </a:prstGeom>
          <a:noFill/>
        </p:spPr>
      </p:pic>
      <p:sp>
        <p:nvSpPr>
          <p:cNvPr id="3" name="Speech Bubble: Rectangle with Corners Rounded 2">
            <a:extLst>
              <a:ext uri="{FF2B5EF4-FFF2-40B4-BE49-F238E27FC236}">
                <a16:creationId xmlns:a16="http://schemas.microsoft.com/office/drawing/2014/main" id="{0FC47456-8134-40A2-B023-34E104017E6A}"/>
              </a:ext>
            </a:extLst>
          </p:cNvPr>
          <p:cNvSpPr/>
          <p:nvPr/>
        </p:nvSpPr>
        <p:spPr>
          <a:xfrm>
            <a:off x="7454153" y="3009452"/>
            <a:ext cx="1219200" cy="533400"/>
          </a:xfrm>
          <a:prstGeom prst="wedgeRoundRectCallout">
            <a:avLst>
              <a:gd name="adj1" fmla="val 50417"/>
              <a:gd name="adj2" fmla="val -145357"/>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FSM = Group 1</a:t>
            </a:r>
          </a:p>
        </p:txBody>
      </p:sp>
    </p:spTree>
    <p:extLst>
      <p:ext uri="{BB962C8B-B14F-4D97-AF65-F5344CB8AC3E}">
        <p14:creationId xmlns:p14="http://schemas.microsoft.com/office/powerpoint/2010/main" val="258438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770E-E184-4B8B-BE6C-C985D026A441}"/>
              </a:ext>
            </a:extLst>
          </p:cNvPr>
          <p:cNvSpPr>
            <a:spLocks noGrp="1"/>
          </p:cNvSpPr>
          <p:nvPr>
            <p:ph type="title"/>
          </p:nvPr>
        </p:nvSpPr>
        <p:spPr>
          <a:xfrm>
            <a:off x="2334741" y="269108"/>
            <a:ext cx="8911687" cy="1280890"/>
          </a:xfrm>
        </p:spPr>
        <p:txBody>
          <a:bodyPr/>
          <a:lstStyle/>
          <a:p>
            <a:r>
              <a:rPr lang="en-US" dirty="0"/>
              <a:t>What is the Phase-down Schedule?</a:t>
            </a:r>
          </a:p>
        </p:txBody>
      </p:sp>
      <p:graphicFrame>
        <p:nvGraphicFramePr>
          <p:cNvPr id="3" name="Content Placeholder 5">
            <a:extLst>
              <a:ext uri="{FF2B5EF4-FFF2-40B4-BE49-F238E27FC236}">
                <a16:creationId xmlns:a16="http://schemas.microsoft.com/office/drawing/2014/main" id="{C2F6974E-675E-45F0-A2AD-E11EEF02D448}"/>
              </a:ext>
            </a:extLst>
          </p:cNvPr>
          <p:cNvGraphicFramePr>
            <a:graphicFrameLocks/>
          </p:cNvGraphicFramePr>
          <p:nvPr>
            <p:extLst>
              <p:ext uri="{D42A27DB-BD31-4B8C-83A1-F6EECF244321}">
                <p14:modId xmlns:p14="http://schemas.microsoft.com/office/powerpoint/2010/main" val="1822905654"/>
              </p:ext>
            </p:extLst>
          </p:nvPr>
        </p:nvGraphicFramePr>
        <p:xfrm>
          <a:off x="2625197" y="1167728"/>
          <a:ext cx="7416089" cy="5273045"/>
        </p:xfrm>
        <a:graphic>
          <a:graphicData uri="http://schemas.openxmlformats.org/drawingml/2006/table">
            <a:tbl>
              <a:tblPr firstRow="1" firstCol="1" bandRow="1">
                <a:tableStyleId>{5C22544A-7EE6-4342-B048-85BDC9FD1C3A}</a:tableStyleId>
              </a:tblPr>
              <a:tblGrid>
                <a:gridCol w="2503087">
                  <a:extLst>
                    <a:ext uri="{9D8B030D-6E8A-4147-A177-3AD203B41FA5}">
                      <a16:colId xmlns:a16="http://schemas.microsoft.com/office/drawing/2014/main" val="20000"/>
                    </a:ext>
                  </a:extLst>
                </a:gridCol>
                <a:gridCol w="2456501">
                  <a:extLst>
                    <a:ext uri="{9D8B030D-6E8A-4147-A177-3AD203B41FA5}">
                      <a16:colId xmlns:a16="http://schemas.microsoft.com/office/drawing/2014/main" val="20001"/>
                    </a:ext>
                  </a:extLst>
                </a:gridCol>
                <a:gridCol w="2456501">
                  <a:extLst>
                    <a:ext uri="{9D8B030D-6E8A-4147-A177-3AD203B41FA5}">
                      <a16:colId xmlns:a16="http://schemas.microsoft.com/office/drawing/2014/main" val="20002"/>
                    </a:ext>
                  </a:extLst>
                </a:gridCol>
              </a:tblGrid>
              <a:tr h="497287">
                <a:tc>
                  <a:txBody>
                    <a:bodyPr/>
                    <a:lstStyle/>
                    <a:p>
                      <a:pPr algn="ct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n-GB" sz="2000" dirty="0">
                          <a:effectLst/>
                        </a:rPr>
                        <a:t>Article 5 Parties: Group 1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tc>
                <a:tc hMerge="1">
                  <a:txBody>
                    <a:bodyPr/>
                    <a:lstStyle/>
                    <a:p>
                      <a:endParaRPr lang="en-GB"/>
                    </a:p>
                  </a:txBody>
                  <a:tcPr/>
                </a:tc>
                <a:extLst>
                  <a:ext uri="{0D108BD9-81ED-4DB2-BD59-A6C34878D82A}">
                    <a16:rowId xmlns:a16="http://schemas.microsoft.com/office/drawing/2014/main" val="10000"/>
                  </a:ext>
                </a:extLst>
              </a:tr>
              <a:tr h="434032">
                <a:tc>
                  <a:txBody>
                    <a:bodyPr/>
                    <a:lstStyle/>
                    <a:p>
                      <a:pPr>
                        <a:lnSpc>
                          <a:spcPct val="107000"/>
                        </a:lnSpc>
                        <a:spcAft>
                          <a:spcPts val="0"/>
                        </a:spcAft>
                      </a:pPr>
                      <a:r>
                        <a:rPr lang="en-GB" sz="2000" dirty="0">
                          <a:effectLst/>
                        </a:rPr>
                        <a:t>Baseline Years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n-GB" sz="2000" dirty="0">
                          <a:effectLst/>
                        </a:rPr>
                        <a:t>2020, 2021 &amp; 2022</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tc>
                <a:tc hMerge="1">
                  <a:txBody>
                    <a:bodyPr/>
                    <a:lstStyle/>
                    <a:p>
                      <a:endParaRPr lang="en-GB"/>
                    </a:p>
                  </a:txBody>
                  <a:tcPr/>
                </a:tc>
                <a:extLst>
                  <a:ext uri="{0D108BD9-81ED-4DB2-BD59-A6C34878D82A}">
                    <a16:rowId xmlns:a16="http://schemas.microsoft.com/office/drawing/2014/main" val="10001"/>
                  </a:ext>
                </a:extLst>
              </a:tr>
              <a:tr h="1626059">
                <a:tc>
                  <a:txBody>
                    <a:bodyPr/>
                    <a:lstStyle/>
                    <a:p>
                      <a:pPr>
                        <a:lnSpc>
                          <a:spcPct val="107000"/>
                        </a:lnSpc>
                        <a:spcAft>
                          <a:spcPts val="0"/>
                        </a:spcAft>
                      </a:pPr>
                      <a:r>
                        <a:rPr lang="en-GB" sz="2000" dirty="0">
                          <a:effectLst/>
                        </a:rPr>
                        <a:t>Baseline</a:t>
                      </a:r>
                      <a:br>
                        <a:rPr lang="en-GB" sz="2000" dirty="0">
                          <a:effectLst/>
                        </a:rPr>
                      </a:br>
                      <a:r>
                        <a:rPr lang="en-GB" sz="2000" dirty="0">
                          <a:effectLst/>
                        </a:rPr>
                        <a:t>Calculation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n-GB" sz="2000" dirty="0">
                          <a:effectLst/>
                        </a:rPr>
                        <a:t>Average production/consumption of </a:t>
                      </a:r>
                      <a:r>
                        <a:rPr lang="en-GB" sz="2000" dirty="0">
                          <a:solidFill>
                            <a:srgbClr val="FF0000"/>
                          </a:solidFill>
                          <a:effectLst/>
                        </a:rPr>
                        <a:t>HFCs</a:t>
                      </a:r>
                      <a:r>
                        <a:rPr lang="en-GB" sz="2000" dirty="0">
                          <a:effectLst/>
                        </a:rPr>
                        <a:t> in 2020, 2021, and 2022</a:t>
                      </a:r>
                    </a:p>
                    <a:p>
                      <a:pPr algn="ctr">
                        <a:lnSpc>
                          <a:spcPct val="107000"/>
                        </a:lnSpc>
                        <a:spcAft>
                          <a:spcPts val="0"/>
                        </a:spcAft>
                      </a:pPr>
                      <a:r>
                        <a:rPr lang="en-GB" sz="2000" dirty="0">
                          <a:effectLst/>
                        </a:rPr>
                        <a:t> </a:t>
                      </a:r>
                    </a:p>
                    <a:p>
                      <a:pPr algn="ctr">
                        <a:lnSpc>
                          <a:spcPct val="107000"/>
                        </a:lnSpc>
                        <a:spcAft>
                          <a:spcPts val="0"/>
                        </a:spcAft>
                      </a:pPr>
                      <a:r>
                        <a:rPr lang="en-GB" sz="2000" dirty="0">
                          <a:effectLst/>
                        </a:rPr>
                        <a:t>plus 65% of </a:t>
                      </a:r>
                      <a:r>
                        <a:rPr lang="en-GB" sz="2000" dirty="0">
                          <a:solidFill>
                            <a:srgbClr val="0070C0"/>
                          </a:solidFill>
                          <a:effectLst/>
                        </a:rPr>
                        <a:t>HCFC</a:t>
                      </a:r>
                      <a:r>
                        <a:rPr lang="en-GB" sz="2000" dirty="0">
                          <a:effectLst/>
                        </a:rPr>
                        <a:t> baseline production/consumption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tc>
                <a:tc hMerge="1">
                  <a:txBody>
                    <a:bodyPr/>
                    <a:lstStyle/>
                    <a:p>
                      <a:endParaRPr lang="en-GB"/>
                    </a:p>
                  </a:txBody>
                  <a:tcPr/>
                </a:tc>
                <a:extLst>
                  <a:ext uri="{0D108BD9-81ED-4DB2-BD59-A6C34878D82A}">
                    <a16:rowId xmlns:a16="http://schemas.microsoft.com/office/drawing/2014/main" val="10002"/>
                  </a:ext>
                </a:extLst>
              </a:tr>
              <a:tr h="750112">
                <a:tc>
                  <a:txBody>
                    <a:bodyPr/>
                    <a:lstStyle/>
                    <a:p>
                      <a:pPr>
                        <a:lnSpc>
                          <a:spcPct val="107000"/>
                        </a:lnSpc>
                        <a:spcAft>
                          <a:spcPts val="0"/>
                        </a:spcAft>
                      </a:pPr>
                      <a:r>
                        <a:rPr lang="en-GB" sz="2000" dirty="0">
                          <a:effectLst/>
                        </a:rPr>
                        <a:t>Reduction steps</a:t>
                      </a:r>
                    </a:p>
                    <a:p>
                      <a:pPr>
                        <a:lnSpc>
                          <a:spcPct val="107000"/>
                        </a:lnSpc>
                        <a:spcAft>
                          <a:spcPts val="0"/>
                        </a:spcAft>
                      </a:pPr>
                      <a:r>
                        <a:rPr lang="en-GB" sz="2000" dirty="0">
                          <a:effectLst/>
                        </a:rPr>
                        <a:t> Freeze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n-GB" sz="2000" dirty="0">
                          <a:effectLst/>
                        </a:rPr>
                        <a:t>2024</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nchor="ctr"/>
                </a:tc>
                <a:tc hMerge="1">
                  <a:txBody>
                    <a:bodyPr/>
                    <a:lstStyle/>
                    <a:p>
                      <a:endParaRPr lang="en-GB"/>
                    </a:p>
                  </a:txBody>
                  <a:tcPr/>
                </a:tc>
                <a:extLst>
                  <a:ext uri="{0D108BD9-81ED-4DB2-BD59-A6C34878D82A}">
                    <a16:rowId xmlns:a16="http://schemas.microsoft.com/office/drawing/2014/main" val="10003"/>
                  </a:ext>
                </a:extLst>
              </a:tr>
              <a:tr h="434032">
                <a:tc>
                  <a:txBody>
                    <a:bodyPr/>
                    <a:lstStyle/>
                    <a:p>
                      <a:pPr indent="108585">
                        <a:lnSpc>
                          <a:spcPct val="107000"/>
                        </a:lnSpc>
                        <a:spcAft>
                          <a:spcPts val="0"/>
                        </a:spcAft>
                      </a:pPr>
                      <a:r>
                        <a:rPr lang="en-GB" sz="2000" dirty="0">
                          <a:effectLst/>
                        </a:rPr>
                        <a:t>Step 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effectLst/>
                        </a:rPr>
                        <a:t>2029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nchor="ctr"/>
                </a:tc>
                <a:tc>
                  <a:txBody>
                    <a:bodyPr/>
                    <a:lstStyle/>
                    <a:p>
                      <a:pPr algn="ctr">
                        <a:lnSpc>
                          <a:spcPct val="107000"/>
                        </a:lnSpc>
                        <a:spcAft>
                          <a:spcPts val="0"/>
                        </a:spcAft>
                      </a:pPr>
                      <a:r>
                        <a:rPr lang="en-GB" sz="2000" dirty="0">
                          <a:effectLst/>
                        </a:rPr>
                        <a:t>10%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34032">
                <a:tc>
                  <a:txBody>
                    <a:bodyPr/>
                    <a:lstStyle/>
                    <a:p>
                      <a:pPr indent="108585">
                        <a:lnSpc>
                          <a:spcPct val="107000"/>
                        </a:lnSpc>
                        <a:spcAft>
                          <a:spcPts val="0"/>
                        </a:spcAft>
                      </a:pPr>
                      <a:r>
                        <a:rPr lang="en-GB" sz="2000">
                          <a:effectLst/>
                        </a:rPr>
                        <a:t>Step 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2035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nchor="ctr"/>
                </a:tc>
                <a:tc>
                  <a:txBody>
                    <a:bodyPr/>
                    <a:lstStyle/>
                    <a:p>
                      <a:pPr algn="ctr">
                        <a:lnSpc>
                          <a:spcPct val="107000"/>
                        </a:lnSpc>
                        <a:spcAft>
                          <a:spcPts val="0"/>
                        </a:spcAft>
                      </a:pPr>
                      <a:r>
                        <a:rPr lang="en-GB" sz="2000" dirty="0">
                          <a:effectLst/>
                        </a:rPr>
                        <a:t>30%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4032">
                <a:tc>
                  <a:txBody>
                    <a:bodyPr/>
                    <a:lstStyle/>
                    <a:p>
                      <a:pPr indent="108585">
                        <a:lnSpc>
                          <a:spcPct val="107000"/>
                        </a:lnSpc>
                        <a:spcAft>
                          <a:spcPts val="0"/>
                        </a:spcAft>
                      </a:pPr>
                      <a:r>
                        <a:rPr lang="en-GB" sz="2000" dirty="0">
                          <a:effectLst/>
                        </a:rPr>
                        <a:t>Step 3</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2040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nchor="ctr"/>
                </a:tc>
                <a:tc>
                  <a:txBody>
                    <a:bodyPr/>
                    <a:lstStyle/>
                    <a:p>
                      <a:pPr algn="ctr">
                        <a:lnSpc>
                          <a:spcPct val="107000"/>
                        </a:lnSpc>
                        <a:spcAft>
                          <a:spcPts val="0"/>
                        </a:spcAft>
                      </a:pPr>
                      <a:r>
                        <a:rPr lang="en-GB" sz="2000" dirty="0">
                          <a:effectLst/>
                        </a:rPr>
                        <a:t>50%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08335">
                <a:tc>
                  <a:txBody>
                    <a:bodyPr/>
                    <a:lstStyle/>
                    <a:p>
                      <a:pPr indent="108585">
                        <a:lnSpc>
                          <a:spcPct val="107000"/>
                        </a:lnSpc>
                        <a:spcAft>
                          <a:spcPts val="0"/>
                        </a:spcAft>
                      </a:pPr>
                      <a:r>
                        <a:rPr lang="en-GB" sz="2000" dirty="0">
                          <a:effectLst/>
                        </a:rPr>
                        <a:t>Step 4</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2045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44145" marB="0" anchor="ctr"/>
                </a:tc>
                <a:tc>
                  <a:txBody>
                    <a:bodyPr/>
                    <a:lstStyle/>
                    <a:p>
                      <a:pPr algn="ctr">
                        <a:lnSpc>
                          <a:spcPct val="107000"/>
                        </a:lnSpc>
                        <a:spcAft>
                          <a:spcPts val="0"/>
                        </a:spcAft>
                      </a:pPr>
                      <a:r>
                        <a:rPr lang="en-GB" sz="2000" dirty="0">
                          <a:effectLst/>
                        </a:rPr>
                        <a:t>80%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49798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872376" y="5531802"/>
            <a:ext cx="3696784" cy="1042016"/>
          </a:xfrm>
          <a:prstGeom prst="roundRect">
            <a:avLst/>
          </a:prstGeom>
          <a:solidFill>
            <a:schemeClr val="lt1">
              <a:alpha val="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p>
        </p:txBody>
      </p:sp>
      <p:sp>
        <p:nvSpPr>
          <p:cNvPr id="2" name="Rounded Rectangle 1"/>
          <p:cNvSpPr/>
          <p:nvPr/>
        </p:nvSpPr>
        <p:spPr>
          <a:xfrm>
            <a:off x="1371601" y="3925721"/>
            <a:ext cx="2710429" cy="1492463"/>
          </a:xfrm>
          <a:prstGeom prst="round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2" name="Rectangle 1"/>
          <p:cNvSpPr>
            <a:spLocks/>
          </p:cNvSpPr>
          <p:nvPr/>
        </p:nvSpPr>
        <p:spPr bwMode="auto">
          <a:xfrm>
            <a:off x="4395049" y="251113"/>
            <a:ext cx="3453510" cy="492443"/>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none" lIns="0" tIns="0" rIns="0" bIns="0" anchor="ct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defTabSz="742579"/>
            <a:r>
              <a:rPr lang="en-US" altLang="en-US" sz="3200" dirty="0">
                <a:latin typeface="Lato Regular" charset="0"/>
                <a:sym typeface="Bebas Neue" charset="0"/>
              </a:rPr>
              <a:t>Next Steps for FSM</a:t>
            </a:r>
          </a:p>
        </p:txBody>
      </p:sp>
      <p:sp>
        <p:nvSpPr>
          <p:cNvPr id="95" name="Rectangle 94"/>
          <p:cNvSpPr/>
          <p:nvPr/>
        </p:nvSpPr>
        <p:spPr>
          <a:xfrm>
            <a:off x="4671824" y="1753392"/>
            <a:ext cx="1537894" cy="1538539"/>
          </a:xfrm>
          <a:prstGeom prst="rect">
            <a:avLst/>
          </a:prstGeom>
          <a:solidFill>
            <a:srgbClr val="B3C2CF"/>
          </a:solidFill>
          <a:ln w="12700" cap="flat" cmpd="sng" algn="ctr">
            <a:noFill/>
            <a:prstDash val="solid"/>
            <a:miter lim="800000"/>
          </a:ln>
          <a:effectLst/>
        </p:spPr>
        <p:txBody>
          <a:bodyPr lIns="74299" tIns="37150" rIns="74299" bIns="37150" anchor="ctr"/>
          <a:lstStyle/>
          <a:p>
            <a:pPr algn="ctr" defTabSz="743076">
              <a:defRPr/>
            </a:pPr>
            <a:endParaRPr lang="en-US" sz="1463" kern="0">
              <a:solidFill>
                <a:prstClr val="white"/>
              </a:solidFill>
              <a:latin typeface="Lato Light"/>
            </a:endParaRPr>
          </a:p>
        </p:txBody>
      </p:sp>
      <p:sp>
        <p:nvSpPr>
          <p:cNvPr id="96" name="Rectangle 95"/>
          <p:cNvSpPr/>
          <p:nvPr/>
        </p:nvSpPr>
        <p:spPr>
          <a:xfrm>
            <a:off x="6263906" y="1753392"/>
            <a:ext cx="1537894" cy="1538539"/>
          </a:xfrm>
          <a:prstGeom prst="rect">
            <a:avLst/>
          </a:prstGeom>
          <a:solidFill>
            <a:srgbClr val="EB3848"/>
          </a:solidFill>
          <a:ln w="12700" cap="flat" cmpd="sng" algn="ctr">
            <a:noFill/>
            <a:prstDash val="solid"/>
            <a:miter lim="800000"/>
          </a:ln>
          <a:effectLst/>
        </p:spPr>
        <p:txBody>
          <a:bodyPr lIns="74299" tIns="37150" rIns="74299" bIns="37150" anchor="ctr"/>
          <a:lstStyle/>
          <a:p>
            <a:pPr algn="ctr" defTabSz="743076">
              <a:defRPr/>
            </a:pPr>
            <a:endParaRPr lang="en-US" sz="1463" kern="0">
              <a:solidFill>
                <a:prstClr val="white"/>
              </a:solidFill>
              <a:latin typeface="Lato Light"/>
            </a:endParaRPr>
          </a:p>
        </p:txBody>
      </p:sp>
      <p:sp>
        <p:nvSpPr>
          <p:cNvPr id="97" name="Rectangle 96"/>
          <p:cNvSpPr/>
          <p:nvPr/>
        </p:nvSpPr>
        <p:spPr>
          <a:xfrm>
            <a:off x="4671824" y="3337732"/>
            <a:ext cx="1537894" cy="1539184"/>
          </a:xfrm>
          <a:prstGeom prst="rect">
            <a:avLst/>
          </a:prstGeom>
          <a:solidFill>
            <a:srgbClr val="0C0F12"/>
          </a:solidFill>
          <a:ln w="12700" cap="flat" cmpd="sng" algn="ctr">
            <a:noFill/>
            <a:prstDash val="solid"/>
            <a:miter lim="800000"/>
          </a:ln>
          <a:effectLst/>
        </p:spPr>
        <p:txBody>
          <a:bodyPr lIns="74299" tIns="37150" rIns="74299" bIns="37150" anchor="ctr"/>
          <a:lstStyle/>
          <a:p>
            <a:pPr algn="ctr" defTabSz="743076">
              <a:defRPr/>
            </a:pPr>
            <a:endParaRPr lang="en-US" sz="1463" kern="0">
              <a:solidFill>
                <a:prstClr val="white"/>
              </a:solidFill>
              <a:latin typeface="Lato Light"/>
            </a:endParaRPr>
          </a:p>
        </p:txBody>
      </p:sp>
      <p:sp>
        <p:nvSpPr>
          <p:cNvPr id="98" name="Rectangle 97"/>
          <p:cNvSpPr/>
          <p:nvPr/>
        </p:nvSpPr>
        <p:spPr>
          <a:xfrm>
            <a:off x="6263906" y="3337732"/>
            <a:ext cx="1537894" cy="1539184"/>
          </a:xfrm>
          <a:prstGeom prst="rect">
            <a:avLst/>
          </a:prstGeom>
          <a:solidFill>
            <a:srgbClr val="475765"/>
          </a:solidFill>
          <a:ln w="12700" cap="flat" cmpd="sng" algn="ctr">
            <a:noFill/>
            <a:prstDash val="solid"/>
            <a:miter lim="800000"/>
          </a:ln>
          <a:effectLst/>
        </p:spPr>
        <p:txBody>
          <a:bodyPr lIns="74299" tIns="37150" rIns="74299" bIns="37150" anchor="ctr"/>
          <a:lstStyle/>
          <a:p>
            <a:pPr algn="ctr" defTabSz="743076">
              <a:defRPr/>
            </a:pPr>
            <a:endParaRPr lang="en-US" sz="1463" kern="0">
              <a:solidFill>
                <a:prstClr val="white"/>
              </a:solidFill>
              <a:latin typeface="Lato Light"/>
            </a:endParaRPr>
          </a:p>
        </p:txBody>
      </p:sp>
      <p:sp>
        <p:nvSpPr>
          <p:cNvPr id="99" name="TextBox 89"/>
          <p:cNvSpPr txBox="1">
            <a:spLocks noChangeArrowheads="1"/>
          </p:cNvSpPr>
          <p:nvPr/>
        </p:nvSpPr>
        <p:spPr bwMode="auto">
          <a:xfrm>
            <a:off x="1090642" y="1947859"/>
            <a:ext cx="2969776"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lnSpc>
                <a:spcPct val="110000"/>
              </a:lnSpc>
            </a:pPr>
            <a:r>
              <a:rPr lang="en-US" altLang="en-US" sz="1600" dirty="0">
                <a:ea typeface="Open Sans" charset="0"/>
                <a:cs typeface="Lato Light" charset="0"/>
              </a:rPr>
              <a:t>Sensitize the stakeholder on the Kigali Amendment</a:t>
            </a:r>
          </a:p>
          <a:p>
            <a:pPr algn="ctr" defTabSz="742579">
              <a:lnSpc>
                <a:spcPct val="110000"/>
              </a:lnSpc>
            </a:pPr>
            <a:endParaRPr lang="en-US" altLang="en-US" sz="1600" dirty="0">
              <a:latin typeface="Open Sans" charset="0"/>
              <a:ea typeface="Open Sans" charset="0"/>
              <a:cs typeface="Lato Light" charset="0"/>
            </a:endParaRPr>
          </a:p>
          <a:p>
            <a:pPr algn="ctr" defTabSz="742579">
              <a:lnSpc>
                <a:spcPct val="110000"/>
              </a:lnSpc>
            </a:pPr>
            <a:r>
              <a:rPr lang="en-US" altLang="en-US" sz="1600" dirty="0">
                <a:latin typeface="Open Sans" charset="0"/>
                <a:ea typeface="Open Sans" charset="0"/>
                <a:cs typeface="Lato Light" charset="0"/>
              </a:rPr>
              <a:t>Conduct assessment and develop country assessment report</a:t>
            </a:r>
          </a:p>
        </p:txBody>
      </p:sp>
      <p:sp>
        <p:nvSpPr>
          <p:cNvPr id="100" name="Rectangle 90"/>
          <p:cNvSpPr>
            <a:spLocks noChangeArrowheads="1"/>
          </p:cNvSpPr>
          <p:nvPr/>
        </p:nvSpPr>
        <p:spPr bwMode="auto">
          <a:xfrm>
            <a:off x="1322565" y="1116650"/>
            <a:ext cx="30724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1800" b="1" dirty="0">
                <a:latin typeface="Lato Regular" charset="0"/>
              </a:rPr>
              <a:t>Country Assessments </a:t>
            </a:r>
          </a:p>
          <a:p>
            <a:pPr algn="ctr" defTabSz="742579"/>
            <a:r>
              <a:rPr lang="en-US" altLang="en-US" sz="1800" b="1" dirty="0">
                <a:latin typeface="Lato Regular" charset="0"/>
              </a:rPr>
              <a:t>&amp; Stakeholders Workshop</a:t>
            </a:r>
          </a:p>
        </p:txBody>
      </p:sp>
      <p:sp>
        <p:nvSpPr>
          <p:cNvPr id="102" name="Rectangle 92"/>
          <p:cNvSpPr>
            <a:spLocks noChangeArrowheads="1"/>
          </p:cNvSpPr>
          <p:nvPr/>
        </p:nvSpPr>
        <p:spPr bwMode="auto">
          <a:xfrm>
            <a:off x="1003231" y="5601869"/>
            <a:ext cx="30308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1800" b="1" dirty="0">
                <a:latin typeface="Lato Regular" charset="0"/>
              </a:rPr>
              <a:t>Capacity Building </a:t>
            </a:r>
          </a:p>
          <a:p>
            <a:pPr algn="ctr" defTabSz="742579"/>
            <a:r>
              <a:rPr lang="en-US" altLang="en-US" sz="1800" b="1" dirty="0">
                <a:latin typeface="Lato Regular" charset="0"/>
              </a:rPr>
              <a:t>for safe use of ODS alternatives</a:t>
            </a:r>
          </a:p>
        </p:txBody>
      </p:sp>
      <p:sp>
        <p:nvSpPr>
          <p:cNvPr id="103" name="Rectangle 94"/>
          <p:cNvSpPr>
            <a:spLocks noChangeArrowheads="1"/>
          </p:cNvSpPr>
          <p:nvPr/>
        </p:nvSpPr>
        <p:spPr bwMode="auto">
          <a:xfrm>
            <a:off x="8499082" y="988225"/>
            <a:ext cx="26891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2000" b="1" dirty="0">
                <a:latin typeface="Lato Regular" charset="0"/>
              </a:rPr>
              <a:t>Article 4B Licensing &amp; Reporting</a:t>
            </a:r>
          </a:p>
        </p:txBody>
      </p:sp>
      <p:sp>
        <p:nvSpPr>
          <p:cNvPr id="104" name="Rectangle 96"/>
          <p:cNvSpPr>
            <a:spLocks noChangeArrowheads="1"/>
          </p:cNvSpPr>
          <p:nvPr/>
        </p:nvSpPr>
        <p:spPr bwMode="auto">
          <a:xfrm>
            <a:off x="7699273" y="5652700"/>
            <a:ext cx="45511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defTabSz="742579"/>
            <a:r>
              <a:rPr lang="en-US" altLang="en-US" sz="2000" b="1" dirty="0">
                <a:latin typeface="Lato Regular" charset="0"/>
              </a:rPr>
              <a:t>Communication &amp; Public Awareness</a:t>
            </a:r>
          </a:p>
        </p:txBody>
      </p:sp>
      <p:sp>
        <p:nvSpPr>
          <p:cNvPr id="105" name="Oval 104"/>
          <p:cNvSpPr>
            <a:spLocks noChangeAspect="1"/>
          </p:cNvSpPr>
          <p:nvPr/>
        </p:nvSpPr>
        <p:spPr>
          <a:xfrm>
            <a:off x="3895442" y="2707767"/>
            <a:ext cx="419308" cy="419308"/>
          </a:xfrm>
          <a:prstGeom prst="ellipse">
            <a:avLst/>
          </a:prstGeom>
          <a:solidFill>
            <a:srgbClr val="B3C2CF"/>
          </a:solidFill>
          <a:ln w="6350" cap="flat" cmpd="sng" algn="ctr">
            <a:noFill/>
            <a:prstDash val="solid"/>
            <a:miter lim="800000"/>
          </a:ln>
          <a:effectLst/>
        </p:spPr>
        <p:txBody>
          <a:bodyPr tIns="0" bIns="26010" anchor="ctr"/>
          <a:lstStyle/>
          <a:p>
            <a:pPr algn="ctr" defTabSz="743076">
              <a:defRPr/>
            </a:pPr>
            <a:endParaRPr lang="en-US" sz="1138" kern="0" dirty="0">
              <a:solidFill>
                <a:prstClr val="white"/>
              </a:solidFill>
              <a:latin typeface="Lato Regular"/>
              <a:cs typeface="Lato Regular"/>
            </a:endParaRPr>
          </a:p>
        </p:txBody>
      </p:sp>
      <p:sp>
        <p:nvSpPr>
          <p:cNvPr id="106" name="Oval 105"/>
          <p:cNvSpPr>
            <a:spLocks noChangeAspect="1"/>
          </p:cNvSpPr>
          <p:nvPr/>
        </p:nvSpPr>
        <p:spPr>
          <a:xfrm>
            <a:off x="7919671" y="2701984"/>
            <a:ext cx="418663" cy="419308"/>
          </a:xfrm>
          <a:prstGeom prst="ellipse">
            <a:avLst/>
          </a:prstGeom>
          <a:solidFill>
            <a:srgbClr val="EB3848"/>
          </a:solidFill>
          <a:ln w="6350" cap="flat" cmpd="sng" algn="ctr">
            <a:noFill/>
            <a:prstDash val="solid"/>
            <a:miter lim="800000"/>
          </a:ln>
          <a:effectLst/>
        </p:spPr>
        <p:txBody>
          <a:bodyPr tIns="0" bIns="26010" anchor="ctr"/>
          <a:lstStyle/>
          <a:p>
            <a:pPr algn="ctr" defTabSz="743076">
              <a:defRPr/>
            </a:pPr>
            <a:endParaRPr lang="en-US" sz="1138" kern="0" dirty="0">
              <a:solidFill>
                <a:prstClr val="white"/>
              </a:solidFill>
              <a:latin typeface="Lato Regular"/>
              <a:cs typeface="Lato Regular"/>
            </a:endParaRPr>
          </a:p>
        </p:txBody>
      </p:sp>
      <p:sp>
        <p:nvSpPr>
          <p:cNvPr id="107" name="Oval 106"/>
          <p:cNvSpPr>
            <a:spLocks noChangeAspect="1"/>
          </p:cNvSpPr>
          <p:nvPr/>
        </p:nvSpPr>
        <p:spPr>
          <a:xfrm>
            <a:off x="3872376" y="4016677"/>
            <a:ext cx="419308" cy="419308"/>
          </a:xfrm>
          <a:prstGeom prst="ellipse">
            <a:avLst/>
          </a:prstGeom>
          <a:solidFill>
            <a:srgbClr val="0C0F12"/>
          </a:solidFill>
          <a:ln w="6350" cap="flat" cmpd="sng" algn="ctr">
            <a:noFill/>
            <a:prstDash val="solid"/>
            <a:miter lim="800000"/>
          </a:ln>
          <a:effectLst/>
        </p:spPr>
        <p:txBody>
          <a:bodyPr tIns="0" bIns="26010" anchor="ctr"/>
          <a:lstStyle/>
          <a:p>
            <a:pPr algn="ctr" defTabSz="743076">
              <a:defRPr/>
            </a:pPr>
            <a:endParaRPr lang="en-US" sz="1138" kern="0" dirty="0">
              <a:solidFill>
                <a:prstClr val="white"/>
              </a:solidFill>
              <a:latin typeface="Lato Regular"/>
              <a:cs typeface="Lato Regular"/>
            </a:endParaRPr>
          </a:p>
        </p:txBody>
      </p:sp>
      <p:sp>
        <p:nvSpPr>
          <p:cNvPr id="108" name="Oval 107"/>
          <p:cNvSpPr>
            <a:spLocks noChangeAspect="1"/>
          </p:cNvSpPr>
          <p:nvPr/>
        </p:nvSpPr>
        <p:spPr>
          <a:xfrm>
            <a:off x="7919671" y="4017322"/>
            <a:ext cx="418663" cy="419308"/>
          </a:xfrm>
          <a:prstGeom prst="ellipse">
            <a:avLst/>
          </a:prstGeom>
          <a:solidFill>
            <a:srgbClr val="475765"/>
          </a:solidFill>
          <a:ln w="6350" cap="flat" cmpd="sng" algn="ctr">
            <a:noFill/>
            <a:prstDash val="solid"/>
            <a:miter lim="800000"/>
          </a:ln>
          <a:effectLst/>
        </p:spPr>
        <p:txBody>
          <a:bodyPr tIns="0" bIns="26010" anchor="ctr"/>
          <a:lstStyle/>
          <a:p>
            <a:pPr algn="ctr" defTabSz="743076">
              <a:defRPr/>
            </a:pPr>
            <a:endParaRPr lang="en-US" sz="1138" kern="0" dirty="0">
              <a:solidFill>
                <a:prstClr val="white"/>
              </a:solidFill>
              <a:latin typeface="Lato Regular"/>
              <a:cs typeface="Lato Regular"/>
            </a:endParaRPr>
          </a:p>
        </p:txBody>
      </p:sp>
      <p:sp>
        <p:nvSpPr>
          <p:cNvPr id="130" name="TextBox 144"/>
          <p:cNvSpPr txBox="1">
            <a:spLocks noChangeArrowheads="1"/>
          </p:cNvSpPr>
          <p:nvPr/>
        </p:nvSpPr>
        <p:spPr bwMode="auto">
          <a:xfrm>
            <a:off x="6661625" y="3459655"/>
            <a:ext cx="752778" cy="12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9" tIns="37150" rIns="74299" bIns="37150">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7600" dirty="0">
                <a:solidFill>
                  <a:prstClr val="white"/>
                </a:solidFill>
                <a:latin typeface="Lato Regular" charset="0"/>
              </a:rPr>
              <a:t>C</a:t>
            </a:r>
            <a:endParaRPr lang="id-ID" altLang="en-US" sz="7600" dirty="0">
              <a:solidFill>
                <a:prstClr val="white"/>
              </a:solidFill>
              <a:latin typeface="Lato Regular" charset="0"/>
            </a:endParaRPr>
          </a:p>
        </p:txBody>
      </p:sp>
      <p:sp>
        <p:nvSpPr>
          <p:cNvPr id="131" name="TextBox 145"/>
          <p:cNvSpPr txBox="1">
            <a:spLocks noChangeArrowheads="1"/>
          </p:cNvSpPr>
          <p:nvPr/>
        </p:nvSpPr>
        <p:spPr bwMode="auto">
          <a:xfrm>
            <a:off x="5077285" y="3459655"/>
            <a:ext cx="752778" cy="12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9" tIns="37150" rIns="74299" bIns="37150">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7600" dirty="0">
                <a:solidFill>
                  <a:prstClr val="white"/>
                </a:solidFill>
                <a:latin typeface="Lato Regular" charset="0"/>
              </a:rPr>
              <a:t>C</a:t>
            </a:r>
            <a:endParaRPr lang="id-ID" altLang="en-US" sz="7600" dirty="0">
              <a:solidFill>
                <a:prstClr val="white"/>
              </a:solidFill>
              <a:latin typeface="Lato Regular" charset="0"/>
            </a:endParaRPr>
          </a:p>
        </p:txBody>
      </p:sp>
      <p:sp>
        <p:nvSpPr>
          <p:cNvPr id="132" name="TextBox 146"/>
          <p:cNvSpPr txBox="1">
            <a:spLocks noChangeArrowheads="1"/>
          </p:cNvSpPr>
          <p:nvPr/>
        </p:nvSpPr>
        <p:spPr bwMode="auto">
          <a:xfrm>
            <a:off x="6637581" y="1908859"/>
            <a:ext cx="800869" cy="12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9" tIns="37150" rIns="74299" bIns="37150">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7600" dirty="0">
                <a:solidFill>
                  <a:prstClr val="white"/>
                </a:solidFill>
                <a:latin typeface="Lato Regular" charset="0"/>
              </a:rPr>
              <a:t>A</a:t>
            </a:r>
            <a:endParaRPr lang="id-ID" altLang="en-US" sz="7600" dirty="0">
              <a:solidFill>
                <a:prstClr val="white"/>
              </a:solidFill>
              <a:latin typeface="Lato Regular" charset="0"/>
            </a:endParaRPr>
          </a:p>
        </p:txBody>
      </p:sp>
      <p:sp>
        <p:nvSpPr>
          <p:cNvPr id="133" name="TextBox 147"/>
          <p:cNvSpPr txBox="1">
            <a:spLocks noChangeArrowheads="1"/>
          </p:cNvSpPr>
          <p:nvPr/>
        </p:nvSpPr>
        <p:spPr bwMode="auto">
          <a:xfrm>
            <a:off x="5076962" y="1908859"/>
            <a:ext cx="752778" cy="12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299" tIns="37150" rIns="74299" bIns="37150">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r>
              <a:rPr lang="en-US" altLang="en-US" sz="7600" dirty="0">
                <a:solidFill>
                  <a:prstClr val="white"/>
                </a:solidFill>
                <a:latin typeface="Lato Regular" charset="0"/>
              </a:rPr>
              <a:t>C</a:t>
            </a:r>
            <a:endParaRPr lang="id-ID" altLang="en-US" sz="7600" dirty="0">
              <a:solidFill>
                <a:prstClr val="white"/>
              </a:solidFill>
              <a:latin typeface="Lato Regular" charset="0"/>
            </a:endParaRPr>
          </a:p>
        </p:txBody>
      </p:sp>
      <p:sp>
        <p:nvSpPr>
          <p:cNvPr id="135" name="Freeform 27"/>
          <p:cNvSpPr>
            <a:spLocks noChangeArrowheads="1"/>
          </p:cNvSpPr>
          <p:nvPr/>
        </p:nvSpPr>
        <p:spPr bwMode="auto">
          <a:xfrm>
            <a:off x="4091273" y="2334356"/>
            <a:ext cx="289719" cy="247579"/>
          </a:xfrm>
          <a:custGeom>
            <a:avLst/>
            <a:gdLst>
              <a:gd name="T0" fmla="*/ 557665 w 602"/>
              <a:gd name="T1" fmla="*/ 490104 h 510"/>
              <a:gd name="T2" fmla="*/ 557665 w 602"/>
              <a:gd name="T3" fmla="*/ 490104 h 510"/>
              <a:gd name="T4" fmla="*/ 20226 w 602"/>
              <a:gd name="T5" fmla="*/ 490104 h 510"/>
              <a:gd name="T6" fmla="*/ 0 w 602"/>
              <a:gd name="T7" fmla="*/ 469884 h 510"/>
              <a:gd name="T8" fmla="*/ 0 w 602"/>
              <a:gd name="T9" fmla="*/ 463144 h 510"/>
              <a:gd name="T10" fmla="*/ 20226 w 602"/>
              <a:gd name="T11" fmla="*/ 435220 h 510"/>
              <a:gd name="T12" fmla="*/ 557665 w 602"/>
              <a:gd name="T13" fmla="*/ 435220 h 510"/>
              <a:gd name="T14" fmla="*/ 578854 w 602"/>
              <a:gd name="T15" fmla="*/ 463144 h 510"/>
              <a:gd name="T16" fmla="*/ 578854 w 602"/>
              <a:gd name="T17" fmla="*/ 469884 h 510"/>
              <a:gd name="T18" fmla="*/ 557665 w 602"/>
              <a:gd name="T19" fmla="*/ 490104 h 510"/>
              <a:gd name="T20" fmla="*/ 469055 w 602"/>
              <a:gd name="T21" fmla="*/ 408260 h 510"/>
              <a:gd name="T22" fmla="*/ 469055 w 602"/>
              <a:gd name="T23" fmla="*/ 408260 h 510"/>
              <a:gd name="T24" fmla="*/ 415118 w 602"/>
              <a:gd name="T25" fmla="*/ 408260 h 510"/>
              <a:gd name="T26" fmla="*/ 388150 w 602"/>
              <a:gd name="T27" fmla="*/ 381299 h 510"/>
              <a:gd name="T28" fmla="*/ 388150 w 602"/>
              <a:gd name="T29" fmla="*/ 26961 h 510"/>
              <a:gd name="T30" fmla="*/ 415118 w 602"/>
              <a:gd name="T31" fmla="*/ 0 h 510"/>
              <a:gd name="T32" fmla="*/ 469055 w 602"/>
              <a:gd name="T33" fmla="*/ 0 h 510"/>
              <a:gd name="T34" fmla="*/ 496986 w 602"/>
              <a:gd name="T35" fmla="*/ 26961 h 510"/>
              <a:gd name="T36" fmla="*/ 496986 w 602"/>
              <a:gd name="T37" fmla="*/ 381299 h 510"/>
              <a:gd name="T38" fmla="*/ 469055 w 602"/>
              <a:gd name="T39" fmla="*/ 408260 h 510"/>
              <a:gd name="T40" fmla="*/ 319766 w 602"/>
              <a:gd name="T41" fmla="*/ 408260 h 510"/>
              <a:gd name="T42" fmla="*/ 319766 w 602"/>
              <a:gd name="T43" fmla="*/ 408260 h 510"/>
              <a:gd name="T44" fmla="*/ 265830 w 602"/>
              <a:gd name="T45" fmla="*/ 408260 h 510"/>
              <a:gd name="T46" fmla="*/ 237898 w 602"/>
              <a:gd name="T47" fmla="*/ 381299 h 510"/>
              <a:gd name="T48" fmla="*/ 237898 w 602"/>
              <a:gd name="T49" fmla="*/ 156949 h 510"/>
              <a:gd name="T50" fmla="*/ 265830 w 602"/>
              <a:gd name="T51" fmla="*/ 129025 h 510"/>
              <a:gd name="T52" fmla="*/ 319766 w 602"/>
              <a:gd name="T53" fmla="*/ 129025 h 510"/>
              <a:gd name="T54" fmla="*/ 346734 w 602"/>
              <a:gd name="T55" fmla="*/ 156949 h 510"/>
              <a:gd name="T56" fmla="*/ 346734 w 602"/>
              <a:gd name="T57" fmla="*/ 381299 h 510"/>
              <a:gd name="T58" fmla="*/ 319766 w 602"/>
              <a:gd name="T59" fmla="*/ 408260 h 510"/>
              <a:gd name="T60" fmla="*/ 162773 w 602"/>
              <a:gd name="T61" fmla="*/ 408260 h 510"/>
              <a:gd name="T62" fmla="*/ 162773 w 602"/>
              <a:gd name="T63" fmla="*/ 408260 h 510"/>
              <a:gd name="T64" fmla="*/ 108836 w 602"/>
              <a:gd name="T65" fmla="*/ 408260 h 510"/>
              <a:gd name="T66" fmla="*/ 81868 w 602"/>
              <a:gd name="T67" fmla="*/ 381299 h 510"/>
              <a:gd name="T68" fmla="*/ 81868 w 602"/>
              <a:gd name="T69" fmla="*/ 285974 h 510"/>
              <a:gd name="T70" fmla="*/ 108836 w 602"/>
              <a:gd name="T71" fmla="*/ 259014 h 510"/>
              <a:gd name="T72" fmla="*/ 162773 w 602"/>
              <a:gd name="T73" fmla="*/ 259014 h 510"/>
              <a:gd name="T74" fmla="*/ 190704 w 602"/>
              <a:gd name="T75" fmla="*/ 285974 h 510"/>
              <a:gd name="T76" fmla="*/ 190704 w 602"/>
              <a:gd name="T77" fmla="*/ 381299 h 510"/>
              <a:gd name="T78" fmla="*/ 162773 w 602"/>
              <a:gd name="T79" fmla="*/ 408260 h 5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2" h="510">
                <a:moveTo>
                  <a:pt x="579" y="509"/>
                </a:moveTo>
                <a:lnTo>
                  <a:pt x="579" y="509"/>
                </a:lnTo>
                <a:cubicBezTo>
                  <a:pt x="21" y="509"/>
                  <a:pt x="21" y="509"/>
                  <a:pt x="21" y="509"/>
                </a:cubicBezTo>
                <a:cubicBezTo>
                  <a:pt x="7" y="509"/>
                  <a:pt x="0" y="502"/>
                  <a:pt x="0" y="488"/>
                </a:cubicBezTo>
                <a:cubicBezTo>
                  <a:pt x="0" y="481"/>
                  <a:pt x="0" y="481"/>
                  <a:pt x="0" y="481"/>
                </a:cubicBezTo>
                <a:cubicBezTo>
                  <a:pt x="0" y="467"/>
                  <a:pt x="7" y="452"/>
                  <a:pt x="21" y="452"/>
                </a:cubicBezTo>
                <a:cubicBezTo>
                  <a:pt x="579" y="452"/>
                  <a:pt x="579" y="452"/>
                  <a:pt x="579" y="452"/>
                </a:cubicBezTo>
                <a:cubicBezTo>
                  <a:pt x="594" y="452"/>
                  <a:pt x="601" y="467"/>
                  <a:pt x="601" y="481"/>
                </a:cubicBezTo>
                <a:cubicBezTo>
                  <a:pt x="601" y="488"/>
                  <a:pt x="601" y="488"/>
                  <a:pt x="601" y="488"/>
                </a:cubicBezTo>
                <a:cubicBezTo>
                  <a:pt x="601" y="502"/>
                  <a:pt x="594" y="509"/>
                  <a:pt x="579" y="509"/>
                </a:cubicBezTo>
                <a:close/>
                <a:moveTo>
                  <a:pt x="487" y="424"/>
                </a:moveTo>
                <a:lnTo>
                  <a:pt x="487" y="424"/>
                </a:lnTo>
                <a:cubicBezTo>
                  <a:pt x="431" y="424"/>
                  <a:pt x="431" y="424"/>
                  <a:pt x="431" y="424"/>
                </a:cubicBezTo>
                <a:cubicBezTo>
                  <a:pt x="417" y="424"/>
                  <a:pt x="403" y="417"/>
                  <a:pt x="403" y="396"/>
                </a:cubicBezTo>
                <a:cubicBezTo>
                  <a:pt x="403" y="28"/>
                  <a:pt x="403" y="28"/>
                  <a:pt x="403" y="28"/>
                </a:cubicBezTo>
                <a:cubicBezTo>
                  <a:pt x="403" y="14"/>
                  <a:pt x="417" y="0"/>
                  <a:pt x="431" y="0"/>
                </a:cubicBezTo>
                <a:cubicBezTo>
                  <a:pt x="487" y="0"/>
                  <a:pt x="487" y="0"/>
                  <a:pt x="487" y="0"/>
                </a:cubicBezTo>
                <a:cubicBezTo>
                  <a:pt x="509" y="0"/>
                  <a:pt x="516" y="14"/>
                  <a:pt x="516" y="28"/>
                </a:cubicBezTo>
                <a:cubicBezTo>
                  <a:pt x="516" y="396"/>
                  <a:pt x="516" y="396"/>
                  <a:pt x="516" y="396"/>
                </a:cubicBezTo>
                <a:cubicBezTo>
                  <a:pt x="516" y="417"/>
                  <a:pt x="509" y="424"/>
                  <a:pt x="487" y="424"/>
                </a:cubicBezTo>
                <a:close/>
                <a:moveTo>
                  <a:pt x="332" y="424"/>
                </a:moveTo>
                <a:lnTo>
                  <a:pt x="332" y="424"/>
                </a:lnTo>
                <a:cubicBezTo>
                  <a:pt x="276" y="424"/>
                  <a:pt x="276" y="424"/>
                  <a:pt x="276" y="424"/>
                </a:cubicBezTo>
                <a:cubicBezTo>
                  <a:pt x="254" y="424"/>
                  <a:pt x="247" y="417"/>
                  <a:pt x="247" y="396"/>
                </a:cubicBezTo>
                <a:cubicBezTo>
                  <a:pt x="247" y="163"/>
                  <a:pt x="247" y="163"/>
                  <a:pt x="247" y="163"/>
                </a:cubicBezTo>
                <a:cubicBezTo>
                  <a:pt x="247" y="149"/>
                  <a:pt x="254" y="134"/>
                  <a:pt x="276" y="134"/>
                </a:cubicBezTo>
                <a:cubicBezTo>
                  <a:pt x="332" y="134"/>
                  <a:pt x="332" y="134"/>
                  <a:pt x="332" y="134"/>
                </a:cubicBezTo>
                <a:cubicBezTo>
                  <a:pt x="346" y="134"/>
                  <a:pt x="360" y="149"/>
                  <a:pt x="360" y="163"/>
                </a:cubicBezTo>
                <a:cubicBezTo>
                  <a:pt x="360" y="396"/>
                  <a:pt x="360" y="396"/>
                  <a:pt x="360" y="396"/>
                </a:cubicBezTo>
                <a:cubicBezTo>
                  <a:pt x="360" y="417"/>
                  <a:pt x="346" y="424"/>
                  <a:pt x="332" y="424"/>
                </a:cubicBezTo>
                <a:close/>
                <a:moveTo>
                  <a:pt x="169" y="424"/>
                </a:moveTo>
                <a:lnTo>
                  <a:pt x="169" y="424"/>
                </a:lnTo>
                <a:cubicBezTo>
                  <a:pt x="113" y="424"/>
                  <a:pt x="113" y="424"/>
                  <a:pt x="113" y="424"/>
                </a:cubicBezTo>
                <a:cubicBezTo>
                  <a:pt x="99" y="424"/>
                  <a:pt x="85" y="417"/>
                  <a:pt x="85" y="396"/>
                </a:cubicBezTo>
                <a:cubicBezTo>
                  <a:pt x="85" y="297"/>
                  <a:pt x="85" y="297"/>
                  <a:pt x="85" y="297"/>
                </a:cubicBezTo>
                <a:cubicBezTo>
                  <a:pt x="85" y="276"/>
                  <a:pt x="99" y="269"/>
                  <a:pt x="113" y="269"/>
                </a:cubicBezTo>
                <a:cubicBezTo>
                  <a:pt x="169" y="269"/>
                  <a:pt x="169" y="269"/>
                  <a:pt x="169" y="269"/>
                </a:cubicBezTo>
                <a:cubicBezTo>
                  <a:pt x="184" y="269"/>
                  <a:pt x="198" y="276"/>
                  <a:pt x="198" y="297"/>
                </a:cubicBezTo>
                <a:cubicBezTo>
                  <a:pt x="198" y="396"/>
                  <a:pt x="198" y="396"/>
                  <a:pt x="198" y="396"/>
                </a:cubicBezTo>
                <a:cubicBezTo>
                  <a:pt x="198" y="417"/>
                  <a:pt x="184" y="424"/>
                  <a:pt x="169" y="42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1827213"/>
            <a:endParaRPr lang="en-US" sz="3600">
              <a:solidFill>
                <a:srgbClr val="7E7E7E"/>
              </a:solidFill>
              <a:latin typeface="Lato Light" charset="0"/>
              <a:ea typeface="MS PGothic" panose="020B0600070205080204" pitchFamily="34" charset="-128"/>
            </a:endParaRPr>
          </a:p>
        </p:txBody>
      </p:sp>
      <p:sp>
        <p:nvSpPr>
          <p:cNvPr id="138" name="Freeform 143"/>
          <p:cNvSpPr>
            <a:spLocks noChangeArrowheads="1"/>
          </p:cNvSpPr>
          <p:nvPr/>
        </p:nvSpPr>
        <p:spPr bwMode="auto">
          <a:xfrm>
            <a:off x="8055088" y="4132955"/>
            <a:ext cx="189055" cy="242705"/>
          </a:xfrm>
          <a:custGeom>
            <a:avLst/>
            <a:gdLst>
              <a:gd name="T0" fmla="*/ 304971 w 609"/>
              <a:gd name="T1" fmla="*/ 441457 h 559"/>
              <a:gd name="T2" fmla="*/ 304971 w 609"/>
              <a:gd name="T3" fmla="*/ 441457 h 559"/>
              <a:gd name="T4" fmla="*/ 243593 w 609"/>
              <a:gd name="T5" fmla="*/ 434725 h 559"/>
              <a:gd name="T6" fmla="*/ 41238 w 609"/>
              <a:gd name="T7" fmla="*/ 516476 h 559"/>
              <a:gd name="T8" fmla="*/ 115083 w 609"/>
              <a:gd name="T9" fmla="*/ 394330 h 559"/>
              <a:gd name="T10" fmla="*/ 0 w 609"/>
              <a:gd name="T11" fmla="*/ 224095 h 559"/>
              <a:gd name="T12" fmla="*/ 304971 w 609"/>
              <a:gd name="T13" fmla="*/ 0 h 559"/>
              <a:gd name="T14" fmla="*/ 583089 w 609"/>
              <a:gd name="T15" fmla="*/ 224095 h 559"/>
              <a:gd name="T16" fmla="*/ 304971 w 609"/>
              <a:gd name="T17" fmla="*/ 441457 h 559"/>
              <a:gd name="T18" fmla="*/ 156322 w 609"/>
              <a:gd name="T19" fmla="*/ 169273 h 559"/>
              <a:gd name="T20" fmla="*/ 156322 w 609"/>
              <a:gd name="T21" fmla="*/ 169273 h 559"/>
              <a:gd name="T22" fmla="*/ 101657 w 609"/>
              <a:gd name="T23" fmla="*/ 224095 h 559"/>
              <a:gd name="T24" fmla="*/ 156322 w 609"/>
              <a:gd name="T25" fmla="*/ 277954 h 559"/>
              <a:gd name="T26" fmla="*/ 210027 w 609"/>
              <a:gd name="T27" fmla="*/ 224095 h 559"/>
              <a:gd name="T28" fmla="*/ 156322 w 609"/>
              <a:gd name="T29" fmla="*/ 169273 h 559"/>
              <a:gd name="T30" fmla="*/ 291544 w 609"/>
              <a:gd name="T31" fmla="*/ 169273 h 559"/>
              <a:gd name="T32" fmla="*/ 291544 w 609"/>
              <a:gd name="T33" fmla="*/ 169273 h 559"/>
              <a:gd name="T34" fmla="*/ 236880 w 609"/>
              <a:gd name="T35" fmla="*/ 224095 h 559"/>
              <a:gd name="T36" fmla="*/ 291544 w 609"/>
              <a:gd name="T37" fmla="*/ 277954 h 559"/>
              <a:gd name="T38" fmla="*/ 346209 w 609"/>
              <a:gd name="T39" fmla="*/ 224095 h 559"/>
              <a:gd name="T40" fmla="*/ 291544 w 609"/>
              <a:gd name="T41" fmla="*/ 169273 h 559"/>
              <a:gd name="T42" fmla="*/ 426767 w 609"/>
              <a:gd name="T43" fmla="*/ 169273 h 559"/>
              <a:gd name="T44" fmla="*/ 426767 w 609"/>
              <a:gd name="T45" fmla="*/ 169273 h 559"/>
              <a:gd name="T46" fmla="*/ 373062 w 609"/>
              <a:gd name="T47" fmla="*/ 224095 h 559"/>
              <a:gd name="T48" fmla="*/ 426767 w 609"/>
              <a:gd name="T49" fmla="*/ 277954 h 559"/>
              <a:gd name="T50" fmla="*/ 481432 w 609"/>
              <a:gd name="T51" fmla="*/ 224095 h 559"/>
              <a:gd name="T52" fmla="*/ 426767 w 609"/>
              <a:gd name="T53" fmla="*/ 169273 h 5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9" h="559">
                <a:moveTo>
                  <a:pt x="318" y="459"/>
                </a:moveTo>
                <a:lnTo>
                  <a:pt x="318" y="459"/>
                </a:lnTo>
                <a:cubicBezTo>
                  <a:pt x="297" y="459"/>
                  <a:pt x="276" y="452"/>
                  <a:pt x="254" y="452"/>
                </a:cubicBezTo>
                <a:cubicBezTo>
                  <a:pt x="177" y="558"/>
                  <a:pt x="43" y="537"/>
                  <a:pt x="43" y="537"/>
                </a:cubicBezTo>
                <a:cubicBezTo>
                  <a:pt x="134" y="494"/>
                  <a:pt x="134" y="417"/>
                  <a:pt x="120" y="410"/>
                </a:cubicBezTo>
                <a:cubicBezTo>
                  <a:pt x="43" y="367"/>
                  <a:pt x="0" y="303"/>
                  <a:pt x="0" y="233"/>
                </a:cubicBezTo>
                <a:cubicBezTo>
                  <a:pt x="0" y="106"/>
                  <a:pt x="141" y="0"/>
                  <a:pt x="318" y="0"/>
                </a:cubicBezTo>
                <a:cubicBezTo>
                  <a:pt x="495" y="0"/>
                  <a:pt x="608" y="106"/>
                  <a:pt x="608" y="233"/>
                </a:cubicBezTo>
                <a:cubicBezTo>
                  <a:pt x="608" y="360"/>
                  <a:pt x="495" y="459"/>
                  <a:pt x="318" y="459"/>
                </a:cubicBezTo>
                <a:close/>
                <a:moveTo>
                  <a:pt x="163" y="176"/>
                </a:moveTo>
                <a:lnTo>
                  <a:pt x="163" y="176"/>
                </a:lnTo>
                <a:cubicBezTo>
                  <a:pt x="134" y="176"/>
                  <a:pt x="106" y="204"/>
                  <a:pt x="106" y="233"/>
                </a:cubicBezTo>
                <a:cubicBezTo>
                  <a:pt x="106" y="268"/>
                  <a:pt x="134" y="289"/>
                  <a:pt x="163" y="289"/>
                </a:cubicBezTo>
                <a:cubicBezTo>
                  <a:pt x="191" y="289"/>
                  <a:pt x="219" y="268"/>
                  <a:pt x="219" y="233"/>
                </a:cubicBezTo>
                <a:cubicBezTo>
                  <a:pt x="219" y="204"/>
                  <a:pt x="191" y="176"/>
                  <a:pt x="163" y="176"/>
                </a:cubicBezTo>
                <a:close/>
                <a:moveTo>
                  <a:pt x="304" y="176"/>
                </a:moveTo>
                <a:lnTo>
                  <a:pt x="304" y="176"/>
                </a:lnTo>
                <a:cubicBezTo>
                  <a:pt x="276" y="176"/>
                  <a:pt x="247" y="204"/>
                  <a:pt x="247" y="233"/>
                </a:cubicBezTo>
                <a:cubicBezTo>
                  <a:pt x="247" y="268"/>
                  <a:pt x="276" y="289"/>
                  <a:pt x="304" y="289"/>
                </a:cubicBezTo>
                <a:cubicBezTo>
                  <a:pt x="332" y="289"/>
                  <a:pt x="361" y="268"/>
                  <a:pt x="361" y="233"/>
                </a:cubicBezTo>
                <a:cubicBezTo>
                  <a:pt x="361" y="204"/>
                  <a:pt x="332" y="176"/>
                  <a:pt x="304" y="176"/>
                </a:cubicBezTo>
                <a:close/>
                <a:moveTo>
                  <a:pt x="445" y="176"/>
                </a:moveTo>
                <a:lnTo>
                  <a:pt x="445" y="176"/>
                </a:lnTo>
                <a:cubicBezTo>
                  <a:pt x="417" y="176"/>
                  <a:pt x="389" y="204"/>
                  <a:pt x="389" y="233"/>
                </a:cubicBezTo>
                <a:cubicBezTo>
                  <a:pt x="389" y="268"/>
                  <a:pt x="417" y="289"/>
                  <a:pt x="445" y="289"/>
                </a:cubicBezTo>
                <a:cubicBezTo>
                  <a:pt x="474" y="289"/>
                  <a:pt x="502" y="268"/>
                  <a:pt x="502" y="233"/>
                </a:cubicBezTo>
                <a:cubicBezTo>
                  <a:pt x="502" y="204"/>
                  <a:pt x="474" y="176"/>
                  <a:pt x="445" y="176"/>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p>
        </p:txBody>
      </p:sp>
      <p:sp>
        <p:nvSpPr>
          <p:cNvPr id="139" name="Freeform 41"/>
          <p:cNvSpPr>
            <a:spLocks noChangeArrowheads="1"/>
          </p:cNvSpPr>
          <p:nvPr/>
        </p:nvSpPr>
        <p:spPr bwMode="auto">
          <a:xfrm>
            <a:off x="8005337" y="2820120"/>
            <a:ext cx="247328" cy="190141"/>
          </a:xfrm>
          <a:custGeom>
            <a:avLst/>
            <a:gdLst>
              <a:gd name="T0" fmla="*/ 2147483647 w 580"/>
              <a:gd name="T1" fmla="*/ 2147483647 h 524"/>
              <a:gd name="T2" fmla="*/ 2147483647 w 580"/>
              <a:gd name="T3" fmla="*/ 2147483647 h 524"/>
              <a:gd name="T4" fmla="*/ 2147483647 w 580"/>
              <a:gd name="T5" fmla="*/ 2147483647 h 524"/>
              <a:gd name="T6" fmla="*/ 2147483647 w 580"/>
              <a:gd name="T7" fmla="*/ 2147483647 h 524"/>
              <a:gd name="T8" fmla="*/ 2147483647 w 580"/>
              <a:gd name="T9" fmla="*/ 2147483647 h 524"/>
              <a:gd name="T10" fmla="*/ 2147483647 w 580"/>
              <a:gd name="T11" fmla="*/ 2147483647 h 524"/>
              <a:gd name="T12" fmla="*/ 2147483647 w 580"/>
              <a:gd name="T13" fmla="*/ 2147483647 h 524"/>
              <a:gd name="T14" fmla="*/ 2147483647 w 580"/>
              <a:gd name="T15" fmla="*/ 2147483647 h 524"/>
              <a:gd name="T16" fmla="*/ 2147483647 w 580"/>
              <a:gd name="T17" fmla="*/ 2147483647 h 524"/>
              <a:gd name="T18" fmla="*/ 2147483647 w 580"/>
              <a:gd name="T19" fmla="*/ 2147483647 h 524"/>
              <a:gd name="T20" fmla="*/ 2147483647 w 580"/>
              <a:gd name="T21" fmla="*/ 2147483647 h 524"/>
              <a:gd name="T22" fmla="*/ 2147483647 w 580"/>
              <a:gd name="T23" fmla="*/ 2147483647 h 524"/>
              <a:gd name="T24" fmla="*/ 2147483647 w 580"/>
              <a:gd name="T25" fmla="*/ 2147483647 h 524"/>
              <a:gd name="T26" fmla="*/ 0 w 580"/>
              <a:gd name="T27" fmla="*/ 2147483647 h 524"/>
              <a:gd name="T28" fmla="*/ 0 w 580"/>
              <a:gd name="T29" fmla="*/ 2147483647 h 524"/>
              <a:gd name="T30" fmla="*/ 2147483647 w 580"/>
              <a:gd name="T31" fmla="*/ 0 h 524"/>
              <a:gd name="T32" fmla="*/ 2147483647 w 580"/>
              <a:gd name="T33" fmla="*/ 0 h 524"/>
              <a:gd name="T34" fmla="*/ 2147483647 w 580"/>
              <a:gd name="T35" fmla="*/ 2147483647 h 524"/>
              <a:gd name="T36" fmla="*/ 2147483647 w 580"/>
              <a:gd name="T37" fmla="*/ 2147483647 h 524"/>
              <a:gd name="T38" fmla="*/ 2147483647 w 580"/>
              <a:gd name="T39" fmla="*/ 2147483647 h 524"/>
              <a:gd name="T40" fmla="*/ 2147483647 w 580"/>
              <a:gd name="T41" fmla="*/ 2147483647 h 524"/>
              <a:gd name="T42" fmla="*/ 2147483647 w 580"/>
              <a:gd name="T43" fmla="*/ 2147483647 h 524"/>
              <a:gd name="T44" fmla="*/ 2147483647 w 580"/>
              <a:gd name="T45" fmla="*/ 2147483647 h 524"/>
              <a:gd name="T46" fmla="*/ 2147483647 w 580"/>
              <a:gd name="T47" fmla="*/ 2147483647 h 524"/>
              <a:gd name="T48" fmla="*/ 2147483647 w 580"/>
              <a:gd name="T49" fmla="*/ 2147483647 h 524"/>
              <a:gd name="T50" fmla="*/ 2147483647 w 580"/>
              <a:gd name="T51" fmla="*/ 2147483647 h 524"/>
              <a:gd name="T52" fmla="*/ 2147483647 w 580"/>
              <a:gd name="T53" fmla="*/ 2147483647 h 524"/>
              <a:gd name="T54" fmla="*/ 2147483647 w 580"/>
              <a:gd name="T55" fmla="*/ 2147483647 h 524"/>
              <a:gd name="T56" fmla="*/ 2147483647 w 580"/>
              <a:gd name="T57" fmla="*/ 2147483647 h 524"/>
              <a:gd name="T58" fmla="*/ 2147483647 w 580"/>
              <a:gd name="T59" fmla="*/ 2147483647 h 524"/>
              <a:gd name="T60" fmla="*/ 2147483647 w 580"/>
              <a:gd name="T61" fmla="*/ 2147483647 h 524"/>
              <a:gd name="T62" fmla="*/ 2147483647 w 580"/>
              <a:gd name="T63" fmla="*/ 2147483647 h 524"/>
              <a:gd name="T64" fmla="*/ 2147483647 w 580"/>
              <a:gd name="T65" fmla="*/ 2147483647 h 524"/>
              <a:gd name="T66" fmla="*/ 2147483647 w 580"/>
              <a:gd name="T67" fmla="*/ 2147483647 h 524"/>
              <a:gd name="T68" fmla="*/ 2147483647 w 580"/>
              <a:gd name="T69" fmla="*/ 2147483647 h 524"/>
              <a:gd name="T70" fmla="*/ 2147483647 w 580"/>
              <a:gd name="T71" fmla="*/ 2147483647 h 524"/>
              <a:gd name="T72" fmla="*/ 2147483647 w 580"/>
              <a:gd name="T73" fmla="*/ 2147483647 h 524"/>
              <a:gd name="T74" fmla="*/ 2147483647 w 580"/>
              <a:gd name="T75" fmla="*/ 2147483647 h 524"/>
              <a:gd name="T76" fmla="*/ 2147483647 w 580"/>
              <a:gd name="T77" fmla="*/ 2147483647 h 524"/>
              <a:gd name="T78" fmla="*/ 2147483647 w 580"/>
              <a:gd name="T79" fmla="*/ 2147483647 h 524"/>
              <a:gd name="T80" fmla="*/ 2147483647 w 580"/>
              <a:gd name="T81" fmla="*/ 2147483647 h 524"/>
              <a:gd name="T82" fmla="*/ 2147483647 w 580"/>
              <a:gd name="T83" fmla="*/ 2147483647 h 524"/>
              <a:gd name="T84" fmla="*/ 2147483647 w 580"/>
              <a:gd name="T85" fmla="*/ 2147483647 h 524"/>
              <a:gd name="T86" fmla="*/ 2147483647 w 580"/>
              <a:gd name="T87" fmla="*/ 2147483647 h 524"/>
              <a:gd name="T88" fmla="*/ 2147483647 w 580"/>
              <a:gd name="T89" fmla="*/ 2147483647 h 524"/>
              <a:gd name="T90" fmla="*/ 2147483647 w 580"/>
              <a:gd name="T91" fmla="*/ 2147483647 h 524"/>
              <a:gd name="T92" fmla="*/ 2147483647 w 580"/>
              <a:gd name="T93" fmla="*/ 2147483647 h 524"/>
              <a:gd name="T94" fmla="*/ 2147483647 w 580"/>
              <a:gd name="T95" fmla="*/ 2147483647 h 524"/>
              <a:gd name="T96" fmla="*/ 2147483647 w 580"/>
              <a:gd name="T97" fmla="*/ 2147483647 h 524"/>
              <a:gd name="T98" fmla="*/ 2147483647 w 580"/>
              <a:gd name="T99" fmla="*/ 2147483647 h 524"/>
              <a:gd name="T100" fmla="*/ 2147483647 w 580"/>
              <a:gd name="T101" fmla="*/ 2147483647 h 524"/>
              <a:gd name="T102" fmla="*/ 2147483647 w 580"/>
              <a:gd name="T103" fmla="*/ 2147483647 h 524"/>
              <a:gd name="T104" fmla="*/ 2147483647 w 580"/>
              <a:gd name="T105" fmla="*/ 2147483647 h 524"/>
              <a:gd name="T106" fmla="*/ 2147483647 w 580"/>
              <a:gd name="T107" fmla="*/ 2147483647 h 524"/>
              <a:gd name="T108" fmla="*/ 2147483647 w 580"/>
              <a:gd name="T109" fmla="*/ 2147483647 h 524"/>
              <a:gd name="T110" fmla="*/ 2147483647 w 580"/>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0" h="524">
                <a:moveTo>
                  <a:pt x="551" y="431"/>
                </a:moveTo>
                <a:lnTo>
                  <a:pt x="551" y="431"/>
                </a:lnTo>
                <a:cubicBezTo>
                  <a:pt x="410" y="431"/>
                  <a:pt x="410" y="431"/>
                  <a:pt x="410" y="431"/>
                </a:cubicBezTo>
                <a:cubicBezTo>
                  <a:pt x="374" y="431"/>
                  <a:pt x="374" y="431"/>
                  <a:pt x="374" y="431"/>
                </a:cubicBezTo>
                <a:cubicBezTo>
                  <a:pt x="374" y="480"/>
                  <a:pt x="374" y="480"/>
                  <a:pt x="374" y="480"/>
                </a:cubicBezTo>
                <a:cubicBezTo>
                  <a:pt x="410" y="516"/>
                  <a:pt x="410" y="516"/>
                  <a:pt x="410" y="516"/>
                </a:cubicBezTo>
                <a:cubicBezTo>
                  <a:pt x="410" y="523"/>
                  <a:pt x="410" y="523"/>
                  <a:pt x="410" y="523"/>
                </a:cubicBezTo>
                <a:cubicBezTo>
                  <a:pt x="169" y="523"/>
                  <a:pt x="169" y="523"/>
                  <a:pt x="169" y="523"/>
                </a:cubicBezTo>
                <a:cubicBezTo>
                  <a:pt x="169" y="516"/>
                  <a:pt x="169" y="516"/>
                  <a:pt x="169" y="516"/>
                </a:cubicBezTo>
                <a:cubicBezTo>
                  <a:pt x="205" y="480"/>
                  <a:pt x="205" y="480"/>
                  <a:pt x="205" y="480"/>
                </a:cubicBezTo>
                <a:cubicBezTo>
                  <a:pt x="205" y="431"/>
                  <a:pt x="205" y="431"/>
                  <a:pt x="205" y="431"/>
                </a:cubicBezTo>
                <a:cubicBezTo>
                  <a:pt x="169" y="431"/>
                  <a:pt x="169" y="431"/>
                  <a:pt x="169" y="431"/>
                </a:cubicBezTo>
                <a:cubicBezTo>
                  <a:pt x="28" y="431"/>
                  <a:pt x="28" y="431"/>
                  <a:pt x="28" y="431"/>
                </a:cubicBezTo>
                <a:cubicBezTo>
                  <a:pt x="7" y="431"/>
                  <a:pt x="0" y="417"/>
                  <a:pt x="0" y="403"/>
                </a:cubicBezTo>
                <a:cubicBezTo>
                  <a:pt x="0" y="28"/>
                  <a:pt x="0" y="28"/>
                  <a:pt x="0" y="28"/>
                </a:cubicBezTo>
                <a:cubicBezTo>
                  <a:pt x="0" y="7"/>
                  <a:pt x="7" y="0"/>
                  <a:pt x="28" y="0"/>
                </a:cubicBezTo>
                <a:cubicBezTo>
                  <a:pt x="551" y="0"/>
                  <a:pt x="551" y="0"/>
                  <a:pt x="551" y="0"/>
                </a:cubicBezTo>
                <a:cubicBezTo>
                  <a:pt x="572" y="0"/>
                  <a:pt x="579" y="7"/>
                  <a:pt x="579" y="28"/>
                </a:cubicBezTo>
                <a:cubicBezTo>
                  <a:pt x="579" y="403"/>
                  <a:pt x="579" y="403"/>
                  <a:pt x="579" y="403"/>
                </a:cubicBezTo>
                <a:cubicBezTo>
                  <a:pt x="579" y="417"/>
                  <a:pt x="572" y="431"/>
                  <a:pt x="551" y="431"/>
                </a:cubicBezTo>
                <a:close/>
                <a:moveTo>
                  <a:pt x="544" y="35"/>
                </a:moveTo>
                <a:lnTo>
                  <a:pt x="544" y="35"/>
                </a:lnTo>
                <a:cubicBezTo>
                  <a:pt x="35" y="35"/>
                  <a:pt x="35" y="35"/>
                  <a:pt x="35" y="35"/>
                </a:cubicBezTo>
                <a:cubicBezTo>
                  <a:pt x="35" y="353"/>
                  <a:pt x="35" y="353"/>
                  <a:pt x="35" y="353"/>
                </a:cubicBezTo>
                <a:cubicBezTo>
                  <a:pt x="544" y="353"/>
                  <a:pt x="544" y="353"/>
                  <a:pt x="544" y="353"/>
                </a:cubicBezTo>
                <a:lnTo>
                  <a:pt x="544" y="35"/>
                </a:lnTo>
                <a:close/>
                <a:moveTo>
                  <a:pt x="233" y="113"/>
                </a:moveTo>
                <a:lnTo>
                  <a:pt x="233" y="113"/>
                </a:lnTo>
                <a:cubicBezTo>
                  <a:pt x="240" y="113"/>
                  <a:pt x="247" y="113"/>
                  <a:pt x="254" y="120"/>
                </a:cubicBezTo>
                <a:cubicBezTo>
                  <a:pt x="290" y="155"/>
                  <a:pt x="290" y="155"/>
                  <a:pt x="290" y="155"/>
                </a:cubicBezTo>
                <a:cubicBezTo>
                  <a:pt x="325" y="120"/>
                  <a:pt x="325" y="120"/>
                  <a:pt x="325" y="120"/>
                </a:cubicBezTo>
                <a:cubicBezTo>
                  <a:pt x="332" y="113"/>
                  <a:pt x="339" y="113"/>
                  <a:pt x="346" y="113"/>
                </a:cubicBezTo>
                <a:cubicBezTo>
                  <a:pt x="360" y="113"/>
                  <a:pt x="374" y="120"/>
                  <a:pt x="374" y="141"/>
                </a:cubicBezTo>
                <a:cubicBezTo>
                  <a:pt x="374" y="148"/>
                  <a:pt x="374" y="155"/>
                  <a:pt x="367" y="155"/>
                </a:cubicBezTo>
                <a:cubicBezTo>
                  <a:pt x="332" y="198"/>
                  <a:pt x="332" y="198"/>
                  <a:pt x="332" y="198"/>
                </a:cubicBezTo>
                <a:cubicBezTo>
                  <a:pt x="367" y="233"/>
                  <a:pt x="367" y="233"/>
                  <a:pt x="367" y="233"/>
                </a:cubicBezTo>
                <a:cubicBezTo>
                  <a:pt x="374" y="240"/>
                  <a:pt x="374" y="247"/>
                  <a:pt x="374" y="254"/>
                </a:cubicBezTo>
                <a:cubicBezTo>
                  <a:pt x="374" y="268"/>
                  <a:pt x="360" y="283"/>
                  <a:pt x="346" y="283"/>
                </a:cubicBezTo>
                <a:cubicBezTo>
                  <a:pt x="339" y="283"/>
                  <a:pt x="332" y="276"/>
                  <a:pt x="325" y="268"/>
                </a:cubicBezTo>
                <a:cubicBezTo>
                  <a:pt x="290" y="233"/>
                  <a:pt x="290" y="233"/>
                  <a:pt x="290" y="233"/>
                </a:cubicBezTo>
                <a:cubicBezTo>
                  <a:pt x="254" y="268"/>
                  <a:pt x="254" y="268"/>
                  <a:pt x="254" y="268"/>
                </a:cubicBezTo>
                <a:cubicBezTo>
                  <a:pt x="247" y="276"/>
                  <a:pt x="240" y="283"/>
                  <a:pt x="233" y="283"/>
                </a:cubicBezTo>
                <a:cubicBezTo>
                  <a:pt x="219" y="283"/>
                  <a:pt x="205" y="268"/>
                  <a:pt x="205" y="254"/>
                </a:cubicBezTo>
                <a:cubicBezTo>
                  <a:pt x="205" y="247"/>
                  <a:pt x="205" y="240"/>
                  <a:pt x="212" y="233"/>
                </a:cubicBezTo>
                <a:cubicBezTo>
                  <a:pt x="247" y="198"/>
                  <a:pt x="247" y="198"/>
                  <a:pt x="247" y="198"/>
                </a:cubicBezTo>
                <a:cubicBezTo>
                  <a:pt x="212" y="155"/>
                  <a:pt x="212" y="155"/>
                  <a:pt x="212" y="155"/>
                </a:cubicBezTo>
                <a:cubicBezTo>
                  <a:pt x="205" y="155"/>
                  <a:pt x="205" y="148"/>
                  <a:pt x="205" y="141"/>
                </a:cubicBezTo>
                <a:cubicBezTo>
                  <a:pt x="205" y="120"/>
                  <a:pt x="219" y="113"/>
                  <a:pt x="233" y="1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1" name="Freeform 60"/>
          <p:cNvSpPr>
            <a:spLocks noChangeArrowheads="1"/>
          </p:cNvSpPr>
          <p:nvPr/>
        </p:nvSpPr>
        <p:spPr bwMode="auto">
          <a:xfrm>
            <a:off x="4078712" y="3604110"/>
            <a:ext cx="290841" cy="303639"/>
          </a:xfrm>
          <a:custGeom>
            <a:avLst/>
            <a:gdLst>
              <a:gd name="T0" fmla="*/ 292796 w 602"/>
              <a:gd name="T1" fmla="*/ 579002 h 602"/>
              <a:gd name="T2" fmla="*/ 292796 w 602"/>
              <a:gd name="T3" fmla="*/ 579002 h 602"/>
              <a:gd name="T4" fmla="*/ 0 w 602"/>
              <a:gd name="T5" fmla="*/ 292873 h 602"/>
              <a:gd name="T6" fmla="*/ 292796 w 602"/>
              <a:gd name="T7" fmla="*/ 0 h 602"/>
              <a:gd name="T8" fmla="*/ 578851 w 602"/>
              <a:gd name="T9" fmla="*/ 292873 h 602"/>
              <a:gd name="T10" fmla="*/ 292796 w 602"/>
              <a:gd name="T11" fmla="*/ 579002 h 602"/>
              <a:gd name="T12" fmla="*/ 292796 w 602"/>
              <a:gd name="T13" fmla="*/ 54914 h 602"/>
              <a:gd name="T14" fmla="*/ 292796 w 602"/>
              <a:gd name="T15" fmla="*/ 54914 h 602"/>
              <a:gd name="T16" fmla="*/ 54899 w 602"/>
              <a:gd name="T17" fmla="*/ 292873 h 602"/>
              <a:gd name="T18" fmla="*/ 292796 w 602"/>
              <a:gd name="T19" fmla="*/ 524088 h 602"/>
              <a:gd name="T20" fmla="*/ 523952 w 602"/>
              <a:gd name="T21" fmla="*/ 292873 h 602"/>
              <a:gd name="T22" fmla="*/ 292796 w 602"/>
              <a:gd name="T23" fmla="*/ 54914 h 602"/>
              <a:gd name="T24" fmla="*/ 292796 w 602"/>
              <a:gd name="T25" fmla="*/ 415224 h 602"/>
              <a:gd name="T26" fmla="*/ 292796 w 602"/>
              <a:gd name="T27" fmla="*/ 415224 h 602"/>
              <a:gd name="T28" fmla="*/ 237897 w 602"/>
              <a:gd name="T29" fmla="*/ 341043 h 602"/>
              <a:gd name="T30" fmla="*/ 292796 w 602"/>
              <a:gd name="T31" fmla="*/ 143546 h 602"/>
              <a:gd name="T32" fmla="*/ 339991 w 602"/>
              <a:gd name="T33" fmla="*/ 341043 h 602"/>
              <a:gd name="T34" fmla="*/ 292796 w 602"/>
              <a:gd name="T35" fmla="*/ 415224 h 6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4"/>
                  <a:pt x="304" y="544"/>
                </a:cubicBezTo>
                <a:cubicBezTo>
                  <a:pt x="438" y="544"/>
                  <a:pt x="544" y="439"/>
                  <a:pt x="544" y="304"/>
                </a:cubicBezTo>
                <a:cubicBezTo>
                  <a:pt x="544" y="170"/>
                  <a:pt x="438" y="57"/>
                  <a:pt x="304" y="57"/>
                </a:cubicBezTo>
                <a:close/>
                <a:moveTo>
                  <a:pt x="304" y="431"/>
                </a:moveTo>
                <a:lnTo>
                  <a:pt x="304" y="431"/>
                </a:lnTo>
                <a:cubicBezTo>
                  <a:pt x="226" y="431"/>
                  <a:pt x="247" y="354"/>
                  <a:pt x="247" y="354"/>
                </a:cubicBezTo>
                <a:cubicBezTo>
                  <a:pt x="304" y="149"/>
                  <a:pt x="304" y="149"/>
                  <a:pt x="304" y="149"/>
                </a:cubicBezTo>
                <a:cubicBezTo>
                  <a:pt x="353" y="354"/>
                  <a:pt x="353" y="354"/>
                  <a:pt x="353" y="354"/>
                </a:cubicBezTo>
                <a:cubicBezTo>
                  <a:pt x="375" y="431"/>
                  <a:pt x="304" y="431"/>
                  <a:pt x="304" y="43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p>
        </p:txBody>
      </p:sp>
      <p:sp>
        <p:nvSpPr>
          <p:cNvPr id="143" name="TextBox 89"/>
          <p:cNvSpPr txBox="1">
            <a:spLocks noChangeArrowheads="1"/>
          </p:cNvSpPr>
          <p:nvPr/>
        </p:nvSpPr>
        <p:spPr bwMode="auto">
          <a:xfrm>
            <a:off x="8598307" y="1753392"/>
            <a:ext cx="2689113"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lnSpc>
                <a:spcPct val="110000"/>
              </a:lnSpc>
            </a:pPr>
            <a:r>
              <a:rPr lang="en-US" altLang="en-US" sz="1600" dirty="0">
                <a:ea typeface="Open Sans" charset="0"/>
                <a:cs typeface="Lato Light" charset="0"/>
              </a:rPr>
              <a:t>Establish an HFC licensing and quota for trade control as well as data monitoring and reporting system</a:t>
            </a:r>
            <a:endParaRPr lang="en-US" altLang="en-US" sz="1600" dirty="0">
              <a:latin typeface="Open Sans" charset="0"/>
              <a:ea typeface="Open Sans" charset="0"/>
              <a:cs typeface="Lato Light" charset="0"/>
            </a:endParaRPr>
          </a:p>
          <a:p>
            <a:pPr algn="ctr" defTabSz="742579">
              <a:lnSpc>
                <a:spcPct val="110000"/>
              </a:lnSpc>
            </a:pPr>
            <a:endParaRPr lang="en-US" altLang="en-US" sz="1600" dirty="0">
              <a:latin typeface="Open Sans" charset="0"/>
              <a:ea typeface="Open Sans" charset="0"/>
              <a:cs typeface="Lato Light" charset="0"/>
            </a:endParaRPr>
          </a:p>
          <a:p>
            <a:pPr algn="ctr" defTabSz="742579">
              <a:lnSpc>
                <a:spcPct val="110000"/>
              </a:lnSpc>
            </a:pPr>
            <a:r>
              <a:rPr lang="en-US" altLang="en-US" sz="1600" dirty="0">
                <a:latin typeface="Open Sans" charset="0"/>
                <a:ea typeface="Open Sans" charset="0"/>
                <a:cs typeface="Lato Light" charset="0"/>
              </a:rPr>
              <a:t>Explore the possibility and if so, develop an electronic licensing system</a:t>
            </a:r>
            <a:endParaRPr lang="en-US" altLang="en-US" sz="1600" dirty="0">
              <a:ea typeface="Open Sans" charset="0"/>
              <a:cs typeface="Lato Light" charset="0"/>
            </a:endParaRPr>
          </a:p>
        </p:txBody>
      </p:sp>
      <p:sp>
        <p:nvSpPr>
          <p:cNvPr id="144" name="TextBox 91"/>
          <p:cNvSpPr txBox="1">
            <a:spLocks noChangeArrowheads="1"/>
          </p:cNvSpPr>
          <p:nvPr/>
        </p:nvSpPr>
        <p:spPr bwMode="auto">
          <a:xfrm>
            <a:off x="8708394" y="4373815"/>
            <a:ext cx="2579026"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lnSpc>
                <a:spcPct val="110000"/>
              </a:lnSpc>
            </a:pPr>
            <a:r>
              <a:rPr lang="en-US" altLang="en-US" sz="1600" dirty="0">
                <a:ea typeface="Open Sans" charset="0"/>
                <a:cs typeface="Lato Light" charset="0"/>
              </a:rPr>
              <a:t>Apprehend knowledge and understanding of the general public and implementing partners</a:t>
            </a:r>
            <a:endParaRPr lang="en-US" altLang="en-US" sz="1600" dirty="0">
              <a:latin typeface="Open Sans" charset="0"/>
              <a:ea typeface="Open Sans" charset="0"/>
              <a:cs typeface="Lato Light" charset="0"/>
            </a:endParaRPr>
          </a:p>
        </p:txBody>
      </p:sp>
      <p:sp>
        <p:nvSpPr>
          <p:cNvPr id="145" name="TextBox 91"/>
          <p:cNvSpPr txBox="1">
            <a:spLocks noChangeArrowheads="1"/>
          </p:cNvSpPr>
          <p:nvPr/>
        </p:nvSpPr>
        <p:spPr bwMode="auto">
          <a:xfrm>
            <a:off x="1208428" y="3971634"/>
            <a:ext cx="292567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defTabSz="742579">
              <a:lnSpc>
                <a:spcPct val="110000"/>
              </a:lnSpc>
            </a:pPr>
            <a:r>
              <a:rPr lang="en-US" altLang="en-US" sz="1600" dirty="0">
                <a:ea typeface="Open Sans" charset="0"/>
                <a:cs typeface="Lato Light" charset="0"/>
              </a:rPr>
              <a:t>Training workshop to strengthen capacity of the local stakeholders to follow the best practices for installation &amp; servicing</a:t>
            </a:r>
            <a:endParaRPr lang="en-US" altLang="en-US" sz="1600" dirty="0">
              <a:latin typeface="Open Sans" charset="0"/>
              <a:ea typeface="Open Sans" charset="0"/>
              <a:cs typeface="Lato Light" charset="0"/>
            </a:endParaRPr>
          </a:p>
        </p:txBody>
      </p:sp>
      <p:sp>
        <p:nvSpPr>
          <p:cNvPr id="3" name="Rectangle 2"/>
          <p:cNvSpPr/>
          <p:nvPr/>
        </p:nvSpPr>
        <p:spPr>
          <a:xfrm>
            <a:off x="4002489" y="5558155"/>
            <a:ext cx="3598422" cy="1015663"/>
          </a:xfrm>
          <a:prstGeom prst="rect">
            <a:avLst/>
          </a:prstGeom>
        </p:spPr>
        <p:txBody>
          <a:bodyPr wrap="square">
            <a:spAutoFit/>
          </a:bodyPr>
          <a:lstStyle/>
          <a:p>
            <a:pPr algn="thaiDist"/>
            <a:r>
              <a:rPr lang="en-US" sz="1200" b="1" dirty="0"/>
              <a:t>Sensitizing and building capacity of servicing sector on development of holistic approach and strategy to address the challenge for adoption of lower GWP alternatives (including fisheries and marine sector, if applicable).</a:t>
            </a:r>
          </a:p>
        </p:txBody>
      </p:sp>
      <p:cxnSp>
        <p:nvCxnSpPr>
          <p:cNvPr id="5" name="Straight Arrow Connector 4"/>
          <p:cNvCxnSpPr/>
          <p:nvPr/>
        </p:nvCxnSpPr>
        <p:spPr>
          <a:xfrm>
            <a:off x="3733801" y="5170298"/>
            <a:ext cx="348229" cy="46850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91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CE7B5E-EC3D-4968-A2E2-4CA565D16A11}"/>
              </a:ext>
            </a:extLst>
          </p:cNvPr>
          <p:cNvSpPr txBox="1"/>
          <p:nvPr/>
        </p:nvSpPr>
        <p:spPr>
          <a:xfrm>
            <a:off x="884523" y="1247115"/>
            <a:ext cx="3778870" cy="3943250"/>
          </a:xfrm>
          <a:prstGeom prst="rect">
            <a:avLst/>
          </a:prstGeom>
        </p:spPr>
        <p:txBody>
          <a:bodyPr vert="horz" lIns="91440" tIns="45720" rIns="91440" bIns="45720" rtlCol="0" anchor="b">
            <a:normAutofit/>
          </a:bodyPr>
          <a:lstStyle/>
          <a:p>
            <a:pPr>
              <a:spcBef>
                <a:spcPct val="0"/>
              </a:spcBef>
              <a:spcAft>
                <a:spcPts val="600"/>
              </a:spcAft>
            </a:pPr>
            <a:r>
              <a:rPr lang="en-US" sz="4000" dirty="0">
                <a:latin typeface="+mj-lt"/>
                <a:ea typeface="+mj-ea"/>
                <a:cs typeface="+mj-cs"/>
              </a:rPr>
              <a:t>Thank You!</a:t>
            </a:r>
          </a:p>
          <a:p>
            <a:pPr>
              <a:spcBef>
                <a:spcPct val="0"/>
              </a:spcBef>
              <a:spcAft>
                <a:spcPts val="600"/>
              </a:spcAft>
            </a:pPr>
            <a:endParaRPr lang="en-US" sz="4000" dirty="0">
              <a:latin typeface="+mj-lt"/>
              <a:ea typeface="+mj-ea"/>
              <a:cs typeface="+mj-cs"/>
            </a:endParaRPr>
          </a:p>
          <a:p>
            <a:pPr>
              <a:spcBef>
                <a:spcPct val="0"/>
              </a:spcBef>
              <a:spcAft>
                <a:spcPts val="600"/>
              </a:spcAft>
            </a:pPr>
            <a:r>
              <a:rPr lang="en-US" sz="4000" dirty="0">
                <a:latin typeface="+mj-lt"/>
                <a:ea typeface="+mj-ea"/>
                <a:cs typeface="+mj-cs"/>
              </a:rPr>
              <a:t>Any Additional Questions?</a:t>
            </a:r>
          </a:p>
        </p:txBody>
      </p:sp>
      <p:pic>
        <p:nvPicPr>
          <p:cNvPr id="6" name="Graphic 5" descr="Smiling Face with No Fill">
            <a:extLst>
              <a:ext uri="{FF2B5EF4-FFF2-40B4-BE49-F238E27FC236}">
                <a16:creationId xmlns:a16="http://schemas.microsoft.com/office/drawing/2014/main" id="{2AF21CB0-6DCC-4301-8A0E-543E29599E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43011" y="967417"/>
            <a:ext cx="4930468" cy="4930468"/>
          </a:xfrm>
          <a:prstGeom prst="rect">
            <a:avLst/>
          </a:prstGeom>
        </p:spPr>
      </p:pic>
    </p:spTree>
    <p:extLst>
      <p:ext uri="{BB962C8B-B14F-4D97-AF65-F5344CB8AC3E}">
        <p14:creationId xmlns:p14="http://schemas.microsoft.com/office/powerpoint/2010/main" val="99985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CFC37B-FACD-40BE-805D-0264F66C2FE5}"/>
              </a:ext>
            </a:extLst>
          </p:cNvPr>
          <p:cNvSpPr txBox="1"/>
          <p:nvPr/>
        </p:nvSpPr>
        <p:spPr>
          <a:xfrm>
            <a:off x="1188094" y="1349117"/>
            <a:ext cx="5427384" cy="3957509"/>
          </a:xfrm>
          <a:prstGeom prst="rect">
            <a:avLst/>
          </a:prstGeom>
        </p:spPr>
        <p:txBody>
          <a:bodyPr vert="horz" lIns="91440" tIns="45720" rIns="91440" bIns="45720" rtlCol="0" anchor="b">
            <a:normAutofit lnSpcReduction="10000"/>
          </a:bodyPr>
          <a:lstStyle/>
          <a:p>
            <a:pPr>
              <a:spcBef>
                <a:spcPct val="0"/>
              </a:spcBef>
              <a:spcAft>
                <a:spcPts val="600"/>
              </a:spcAft>
            </a:pPr>
            <a:r>
              <a:rPr lang="en-US" sz="4400" dirty="0">
                <a:latin typeface="+mj-lt"/>
                <a:ea typeface="+mj-ea"/>
                <a:cs typeface="+mj-cs"/>
              </a:rPr>
              <a:t>Time for a quick video to summarize all the Montreal Protocol and the Kigali Amendment</a:t>
            </a:r>
          </a:p>
        </p:txBody>
      </p:sp>
      <p:pic>
        <p:nvPicPr>
          <p:cNvPr id="6" name="Graphic 5" descr="Video camera">
            <a:extLst>
              <a:ext uri="{FF2B5EF4-FFF2-40B4-BE49-F238E27FC236}">
                <a16:creationId xmlns:a16="http://schemas.microsoft.com/office/drawing/2014/main" id="{CA2D99E8-CD13-4930-8CA3-D9DD6618A0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4745" y="1349117"/>
            <a:ext cx="4153750" cy="4153750"/>
          </a:xfrm>
          <a:prstGeom prst="rect">
            <a:avLst/>
          </a:prstGeom>
        </p:spPr>
      </p:pic>
    </p:spTree>
    <p:extLst>
      <p:ext uri="{BB962C8B-B14F-4D97-AF65-F5344CB8AC3E}">
        <p14:creationId xmlns:p14="http://schemas.microsoft.com/office/powerpoint/2010/main" val="73330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22589B50-D615-4630-B6F7-29E99FF2C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87A83DF-4E7A-4A81-867E-10E29C4BD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68613B9-70ED-4365-B394-D2828ADDBB4D}"/>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What is the Kigali Amendment</a:t>
            </a:r>
            <a:br>
              <a:rPr lang="en-US" sz="4000">
                <a:solidFill>
                  <a:srgbClr val="FEFFFF"/>
                </a:solidFill>
              </a:rPr>
            </a:br>
            <a:endParaRPr lang="en-US" sz="4000">
              <a:solidFill>
                <a:srgbClr val="FEFFFF"/>
              </a:solidFill>
            </a:endParaRPr>
          </a:p>
        </p:txBody>
      </p:sp>
      <p:sp>
        <p:nvSpPr>
          <p:cNvPr id="45" name="Freeform 27">
            <a:extLst>
              <a:ext uri="{FF2B5EF4-FFF2-40B4-BE49-F238E27FC236}">
                <a16:creationId xmlns:a16="http://schemas.microsoft.com/office/drawing/2014/main" id="{435515D7-4CE9-4558-BA93-E245EFB64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4DE8A7B3-FF72-4C67-83E6-C0837571C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264" y="1727669"/>
            <a:ext cx="5409201" cy="3002106"/>
          </a:xfrm>
          <a:prstGeom prst="rect">
            <a:avLst/>
          </a:prstGeom>
        </p:spPr>
      </p:pic>
    </p:spTree>
    <p:extLst>
      <p:ext uri="{BB962C8B-B14F-4D97-AF65-F5344CB8AC3E}">
        <p14:creationId xmlns:p14="http://schemas.microsoft.com/office/powerpoint/2010/main" val="369282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1-5_ A film on the Montreal Protocol, narrat">
            <a:hlinkClick r:id="" action="ppaction://media"/>
            <a:extLst>
              <a:ext uri="{FF2B5EF4-FFF2-40B4-BE49-F238E27FC236}">
                <a16:creationId xmlns:a16="http://schemas.microsoft.com/office/drawing/2014/main" id="{E6DD9C00-D2C8-4FAC-9F38-301E12734B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1" y="265556"/>
            <a:ext cx="11710737" cy="6451934"/>
          </a:xfrm>
          <a:prstGeom prst="rect">
            <a:avLst/>
          </a:prstGeom>
        </p:spPr>
      </p:pic>
    </p:spTree>
    <p:extLst>
      <p:ext uri="{BB962C8B-B14F-4D97-AF65-F5344CB8AC3E}">
        <p14:creationId xmlns:p14="http://schemas.microsoft.com/office/powerpoint/2010/main" val="145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847EF8-E060-453F-9C56-5A30C990BC94}"/>
              </a:ext>
            </a:extLst>
          </p:cNvPr>
          <p:cNvSpPr txBox="1"/>
          <p:nvPr/>
        </p:nvSpPr>
        <p:spPr>
          <a:xfrm>
            <a:off x="1790700" y="591532"/>
            <a:ext cx="4733925" cy="646331"/>
          </a:xfrm>
          <a:prstGeom prst="rect">
            <a:avLst/>
          </a:prstGeom>
          <a:noFill/>
        </p:spPr>
        <p:txBody>
          <a:bodyPr wrap="square" rtlCol="0">
            <a:spAutoFit/>
          </a:bodyPr>
          <a:lstStyle/>
          <a:p>
            <a:r>
              <a:rPr lang="en-US" sz="3600" dirty="0"/>
              <a:t>In A Nutshell…</a:t>
            </a:r>
          </a:p>
        </p:txBody>
      </p:sp>
      <p:sp>
        <p:nvSpPr>
          <p:cNvPr id="2" name="TextBox 1">
            <a:extLst>
              <a:ext uri="{FF2B5EF4-FFF2-40B4-BE49-F238E27FC236}">
                <a16:creationId xmlns:a16="http://schemas.microsoft.com/office/drawing/2014/main" id="{8B7F483C-2435-48EE-A498-47D0B220F4C5}"/>
              </a:ext>
            </a:extLst>
          </p:cNvPr>
          <p:cNvSpPr txBox="1"/>
          <p:nvPr/>
        </p:nvSpPr>
        <p:spPr>
          <a:xfrm>
            <a:off x="1383323" y="1852246"/>
            <a:ext cx="10128739" cy="4431983"/>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latin typeface="ArialMT"/>
              </a:rPr>
              <a:t>The amendment – or official change – to the Montreal Protocol. Adopted on Oct 2016, Micronesia ratified the changes in 2017</a:t>
            </a:r>
          </a:p>
          <a:p>
            <a:pPr marL="285750" indent="-285750">
              <a:buFont typeface="Wingdings" panose="05000000000000000000" pitchFamily="2" charset="2"/>
              <a:buChar char="v"/>
            </a:pPr>
            <a:endParaRPr lang="en-US" sz="2400" dirty="0">
              <a:solidFill>
                <a:srgbClr val="000000"/>
              </a:solidFill>
              <a:latin typeface="ArialMT"/>
            </a:endParaRPr>
          </a:p>
          <a:p>
            <a:pPr marL="342900" indent="-342900">
              <a:buFont typeface="Arial" panose="020B0604020202020204" pitchFamily="34" charset="0"/>
              <a:buChar char="•"/>
            </a:pPr>
            <a:r>
              <a:rPr lang="en-US" sz="2400" dirty="0">
                <a:solidFill>
                  <a:srgbClr val="000000"/>
                </a:solidFill>
                <a:latin typeface="ArialMT"/>
              </a:rPr>
              <a:t>Includes HFCs – a powerful greenhouse gas – to the international list of controlled substances. It is a substance that contributes to climate change</a:t>
            </a:r>
          </a:p>
          <a:p>
            <a:pPr marL="285750" indent="-285750">
              <a:buFont typeface="Wingdings" panose="05000000000000000000" pitchFamily="2" charset="2"/>
              <a:buChar char="v"/>
            </a:pPr>
            <a:endParaRPr lang="en-US" sz="2400" dirty="0">
              <a:solidFill>
                <a:srgbClr val="000000"/>
              </a:solidFill>
              <a:latin typeface="ArialMT"/>
            </a:endParaRPr>
          </a:p>
          <a:p>
            <a:pPr marL="342900" indent="-342900">
              <a:buFont typeface="Arial" panose="020B0604020202020204" pitchFamily="34" charset="0"/>
              <a:buChar char="•"/>
            </a:pPr>
            <a:r>
              <a:rPr lang="en-US" sz="2400" dirty="0">
                <a:solidFill>
                  <a:srgbClr val="000000"/>
                </a:solidFill>
                <a:latin typeface="ArialMT"/>
              </a:rPr>
              <a:t>HFC phasedown is expected to avoid up to 0.5</a:t>
            </a:r>
            <a:br>
              <a:rPr lang="en-US" sz="2400" dirty="0">
                <a:solidFill>
                  <a:srgbClr val="000000"/>
                </a:solidFill>
                <a:latin typeface="ArialMT"/>
              </a:rPr>
            </a:br>
            <a:r>
              <a:rPr lang="en-US" sz="2400" dirty="0">
                <a:solidFill>
                  <a:srgbClr val="000000"/>
                </a:solidFill>
                <a:latin typeface="ArialMT"/>
              </a:rPr>
              <a:t>degree Celsius of global temperature rise</a:t>
            </a:r>
            <a:br>
              <a:rPr lang="en-US" sz="2400" dirty="0">
                <a:solidFill>
                  <a:srgbClr val="000000"/>
                </a:solidFill>
                <a:latin typeface="ArialMT"/>
              </a:rPr>
            </a:br>
            <a:r>
              <a:rPr lang="en-US" sz="2400" dirty="0">
                <a:solidFill>
                  <a:srgbClr val="000000"/>
                </a:solidFill>
                <a:latin typeface="ArialMT"/>
              </a:rPr>
              <a:t>by 2100, while continuing to protect the</a:t>
            </a:r>
            <a:br>
              <a:rPr lang="en-US" sz="2400" dirty="0">
                <a:solidFill>
                  <a:srgbClr val="000000"/>
                </a:solidFill>
                <a:latin typeface="ArialMT"/>
              </a:rPr>
            </a:br>
            <a:r>
              <a:rPr lang="en-US" sz="2400" dirty="0">
                <a:solidFill>
                  <a:srgbClr val="000000"/>
                </a:solidFill>
                <a:latin typeface="ArialMT"/>
              </a:rPr>
              <a:t>ozone layer</a:t>
            </a:r>
            <a:r>
              <a:rPr lang="en-US" sz="2400" dirty="0"/>
              <a:t> </a:t>
            </a:r>
          </a:p>
          <a:p>
            <a:endParaRPr lang="en-US" dirty="0"/>
          </a:p>
        </p:txBody>
      </p:sp>
    </p:spTree>
    <p:extLst>
      <p:ext uri="{BB962C8B-B14F-4D97-AF65-F5344CB8AC3E}">
        <p14:creationId xmlns:p14="http://schemas.microsoft.com/office/powerpoint/2010/main" val="422590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5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4B5EE7-BDB4-4160-86A7-C8167228DA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935" r="1" b="16262"/>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12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55F051-97DE-49FF-BB21-0EDA63C24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612B4-AD89-404E-AE2A-48CCF1FE0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5400" cap="sq">
            <a:solidFill>
              <a:srgbClr val="D7B06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3A2DF8-4D04-41C0-875C-DC9E9222FB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777" r="1" b="1"/>
          <a:stretch/>
        </p:blipFill>
        <p:spPr>
          <a:xfrm>
            <a:off x="643467" y="643467"/>
            <a:ext cx="10905066" cy="5571066"/>
          </a:xfrm>
          <a:prstGeom prst="rect">
            <a:avLst/>
          </a:prstGeom>
        </p:spPr>
      </p:pic>
    </p:spTree>
    <p:extLst>
      <p:ext uri="{BB962C8B-B14F-4D97-AF65-F5344CB8AC3E}">
        <p14:creationId xmlns:p14="http://schemas.microsoft.com/office/powerpoint/2010/main" val="288385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9"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0"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1"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2"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3"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4"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5"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6"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7"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8"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9"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0"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2" name="Group 61">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3"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4"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5"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6"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7"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8"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9"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0"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1"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2"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3"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4"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6" name="Rectangle 75">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0" name="Rectangle 79">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2" name="Rectangle 81">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sp>
      <p:graphicFrame>
        <p:nvGraphicFramePr>
          <p:cNvPr id="2" name="Content Placeholder 3">
            <a:extLst>
              <a:ext uri="{FF2B5EF4-FFF2-40B4-BE49-F238E27FC236}">
                <a16:creationId xmlns:a16="http://schemas.microsoft.com/office/drawing/2014/main" id="{DDE2F0C7-86F5-4056-AA2E-7C7B18564BEF}"/>
              </a:ext>
            </a:extLst>
          </p:cNvPr>
          <p:cNvGraphicFramePr>
            <a:graphicFrameLocks/>
          </p:cNvGraphicFramePr>
          <p:nvPr>
            <p:extLst>
              <p:ext uri="{D42A27DB-BD31-4B8C-83A1-F6EECF244321}">
                <p14:modId xmlns:p14="http://schemas.microsoft.com/office/powerpoint/2010/main" val="2785384754"/>
              </p:ext>
            </p:extLst>
          </p:nvPr>
        </p:nvGraphicFramePr>
        <p:xfrm>
          <a:off x="6164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4B0D47C-D2B5-4B25-A5DF-7ECD044F21DA}"/>
              </a:ext>
            </a:extLst>
          </p:cNvPr>
          <p:cNvSpPr/>
          <p:nvPr/>
        </p:nvSpPr>
        <p:spPr>
          <a:xfrm>
            <a:off x="8379675" y="1891251"/>
            <a:ext cx="3785101" cy="2862322"/>
          </a:xfrm>
          <a:prstGeom prst="rect">
            <a:avLst/>
          </a:prstGeom>
        </p:spPr>
        <p:txBody>
          <a:bodyPr wrap="square">
            <a:spAutoFit/>
          </a:bodyPr>
          <a:lstStyle/>
          <a:p>
            <a:r>
              <a:rPr lang="en-US" sz="2000" dirty="0">
                <a:solidFill>
                  <a:schemeClr val="bg1"/>
                </a:solidFill>
              </a:rPr>
              <a:t>Amendment to the Montreal Protocol to control global consumption of HFC gases </a:t>
            </a:r>
          </a:p>
          <a:p>
            <a:endParaRPr lang="en-US" sz="2000" dirty="0">
              <a:solidFill>
                <a:schemeClr val="bg1"/>
              </a:solidFill>
            </a:endParaRPr>
          </a:p>
          <a:p>
            <a:r>
              <a:rPr lang="en-US" sz="2000" dirty="0">
                <a:solidFill>
                  <a:schemeClr val="bg1"/>
                </a:solidFill>
              </a:rPr>
              <a:t>Known to be extremely potent greenhouse gases</a:t>
            </a:r>
          </a:p>
          <a:p>
            <a:endParaRPr lang="en-US" sz="2000" dirty="0">
              <a:solidFill>
                <a:schemeClr val="bg1"/>
              </a:solidFill>
            </a:endParaRPr>
          </a:p>
          <a:p>
            <a:r>
              <a:rPr lang="en-US" sz="2000" dirty="0">
                <a:solidFill>
                  <a:schemeClr val="bg1"/>
                </a:solidFill>
              </a:rPr>
              <a:t>Substances that contribute to </a:t>
            </a:r>
            <a:r>
              <a:rPr lang="en-US" sz="2000" b="1" dirty="0">
                <a:solidFill>
                  <a:schemeClr val="bg1"/>
                </a:solidFill>
              </a:rPr>
              <a:t>climate change</a:t>
            </a:r>
          </a:p>
        </p:txBody>
      </p:sp>
      <p:sp>
        <p:nvSpPr>
          <p:cNvPr id="75" name="TextBox 74">
            <a:extLst>
              <a:ext uri="{FF2B5EF4-FFF2-40B4-BE49-F238E27FC236}">
                <a16:creationId xmlns:a16="http://schemas.microsoft.com/office/drawing/2014/main" id="{756A0CB8-350D-4405-A8A4-1133BB19D315}"/>
              </a:ext>
            </a:extLst>
          </p:cNvPr>
          <p:cNvSpPr txBox="1"/>
          <p:nvPr/>
        </p:nvSpPr>
        <p:spPr>
          <a:xfrm>
            <a:off x="622202" y="4361057"/>
            <a:ext cx="331249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a:t>Ozone Depleting Substances</a:t>
            </a:r>
          </a:p>
        </p:txBody>
      </p:sp>
      <p:sp>
        <p:nvSpPr>
          <p:cNvPr id="77" name="TextBox 76">
            <a:extLst>
              <a:ext uri="{FF2B5EF4-FFF2-40B4-BE49-F238E27FC236}">
                <a16:creationId xmlns:a16="http://schemas.microsoft.com/office/drawing/2014/main" id="{0B7AB45E-F8F7-4EE3-B657-11A9B6F0A3CF}"/>
              </a:ext>
            </a:extLst>
          </p:cNvPr>
          <p:cNvSpPr txBox="1"/>
          <p:nvPr/>
        </p:nvSpPr>
        <p:spPr>
          <a:xfrm>
            <a:off x="4093577" y="4348089"/>
            <a:ext cx="3355079"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a:t>Non-ozone Depleting Substances</a:t>
            </a:r>
          </a:p>
        </p:txBody>
      </p:sp>
      <p:sp>
        <p:nvSpPr>
          <p:cNvPr id="79" name="TextBox 78">
            <a:extLst>
              <a:ext uri="{FF2B5EF4-FFF2-40B4-BE49-F238E27FC236}">
                <a16:creationId xmlns:a16="http://schemas.microsoft.com/office/drawing/2014/main" id="{4517F059-9A04-4FBF-9247-484702A7EE4C}"/>
              </a:ext>
            </a:extLst>
          </p:cNvPr>
          <p:cNvSpPr txBox="1"/>
          <p:nvPr/>
        </p:nvSpPr>
        <p:spPr>
          <a:xfrm>
            <a:off x="521551" y="6020397"/>
            <a:ext cx="518475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a:t>Controlled under the Montreal Protocol</a:t>
            </a:r>
          </a:p>
        </p:txBody>
      </p:sp>
      <p:sp>
        <p:nvSpPr>
          <p:cNvPr id="39" name="Curved Down Arrow 2">
            <a:extLst>
              <a:ext uri="{FF2B5EF4-FFF2-40B4-BE49-F238E27FC236}">
                <a16:creationId xmlns:a16="http://schemas.microsoft.com/office/drawing/2014/main" id="{AE1C0EB6-95C7-4DF5-986B-E29FED350641}"/>
              </a:ext>
            </a:extLst>
          </p:cNvPr>
          <p:cNvSpPr/>
          <p:nvPr/>
        </p:nvSpPr>
        <p:spPr>
          <a:xfrm>
            <a:off x="2452528" y="487116"/>
            <a:ext cx="4673190" cy="1615421"/>
          </a:xfrm>
          <a:prstGeom prst="curvedDownArrow">
            <a:avLst>
              <a:gd name="adj1" fmla="val 20218"/>
              <a:gd name="adj2" fmla="val 50000"/>
              <a:gd name="adj3" fmla="val 27437"/>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0"/>
            <a:tileRect/>
          </a:gradFill>
          <a:ln>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2" name="Curved Down Arrow 5">
            <a:extLst>
              <a:ext uri="{FF2B5EF4-FFF2-40B4-BE49-F238E27FC236}">
                <a16:creationId xmlns:a16="http://schemas.microsoft.com/office/drawing/2014/main" id="{3B35212B-D6F2-4F94-8E8A-14DD5903B386}"/>
              </a:ext>
            </a:extLst>
          </p:cNvPr>
          <p:cNvSpPr/>
          <p:nvPr/>
        </p:nvSpPr>
        <p:spPr>
          <a:xfrm>
            <a:off x="2883197" y="1399026"/>
            <a:ext cx="1870042" cy="882344"/>
          </a:xfrm>
          <a:prstGeom prst="curvedDownArrow">
            <a:avLst>
              <a:gd name="adj1" fmla="val 32897"/>
              <a:gd name="adj2" fmla="val 50000"/>
              <a:gd name="adj3" fmla="val 23665"/>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43" name="Curved Down Arrow 5">
            <a:extLst>
              <a:ext uri="{FF2B5EF4-FFF2-40B4-BE49-F238E27FC236}">
                <a16:creationId xmlns:a16="http://schemas.microsoft.com/office/drawing/2014/main" id="{215B085D-EDF8-444C-8B20-566817E3DC71}"/>
              </a:ext>
            </a:extLst>
          </p:cNvPr>
          <p:cNvSpPr/>
          <p:nvPr/>
        </p:nvSpPr>
        <p:spPr>
          <a:xfrm>
            <a:off x="4815659" y="1399026"/>
            <a:ext cx="1747850" cy="855192"/>
          </a:xfrm>
          <a:prstGeom prst="curvedDownArrow">
            <a:avLst>
              <a:gd name="adj1" fmla="val 32897"/>
              <a:gd name="adj2" fmla="val 50000"/>
              <a:gd name="adj3" fmla="val 23665"/>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 name="Rectangle 2">
            <a:extLst>
              <a:ext uri="{FF2B5EF4-FFF2-40B4-BE49-F238E27FC236}">
                <a16:creationId xmlns:a16="http://schemas.microsoft.com/office/drawing/2014/main" id="{C081D2C5-9BF3-4166-9A03-AFBAE9D8A6F6}"/>
              </a:ext>
            </a:extLst>
          </p:cNvPr>
          <p:cNvSpPr/>
          <p:nvPr/>
        </p:nvSpPr>
        <p:spPr>
          <a:xfrm>
            <a:off x="4058734" y="5121911"/>
            <a:ext cx="1647571" cy="804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Kigali Amendment Addition</a:t>
            </a:r>
          </a:p>
        </p:txBody>
      </p:sp>
    </p:spTree>
    <p:extLst>
      <p:ext uri="{BB962C8B-B14F-4D97-AF65-F5344CB8AC3E}">
        <p14:creationId xmlns:p14="http://schemas.microsoft.com/office/powerpoint/2010/main" val="2131767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7" name="Group 13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1" name="Group 15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5" name="Rectangle 16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7"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extBox 1">
            <a:extLst>
              <a:ext uri="{FF2B5EF4-FFF2-40B4-BE49-F238E27FC236}">
                <a16:creationId xmlns:a16="http://schemas.microsoft.com/office/drawing/2014/main" id="{9C12C56C-4EBA-42C2-B12A-A9C0D54E3A40}"/>
              </a:ext>
            </a:extLst>
          </p:cNvPr>
          <p:cNvSpPr txBox="1"/>
          <p:nvPr/>
        </p:nvSpPr>
        <p:spPr>
          <a:xfrm>
            <a:off x="1744652" y="348500"/>
            <a:ext cx="9861901" cy="102327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solidFill>
                  <a:schemeClr val="tx1">
                    <a:lumMod val="85000"/>
                    <a:lumOff val="15000"/>
                  </a:schemeClr>
                </a:solidFill>
                <a:latin typeface="+mj-lt"/>
                <a:ea typeface="+mj-ea"/>
                <a:cs typeface="+mj-cs"/>
              </a:rPr>
              <a:t>Importance of Ozone Depleting Potential (ODP) and Global Warming Potential (GWP)</a:t>
            </a:r>
          </a:p>
        </p:txBody>
      </p:sp>
      <p:sp>
        <p:nvSpPr>
          <p:cNvPr id="4" name="TextBox 3">
            <a:extLst>
              <a:ext uri="{FF2B5EF4-FFF2-40B4-BE49-F238E27FC236}">
                <a16:creationId xmlns:a16="http://schemas.microsoft.com/office/drawing/2014/main" id="{E8460090-FD55-4EC2-B761-FBA72746C000}"/>
              </a:ext>
            </a:extLst>
          </p:cNvPr>
          <p:cNvSpPr txBox="1"/>
          <p:nvPr/>
        </p:nvSpPr>
        <p:spPr>
          <a:xfrm>
            <a:off x="2924454" y="2262149"/>
            <a:ext cx="8234663" cy="769441"/>
          </a:xfrm>
          <a:prstGeom prst="rect">
            <a:avLst/>
          </a:prstGeom>
          <a:noFill/>
        </p:spPr>
        <p:txBody>
          <a:bodyPr wrap="square" rtlCol="0">
            <a:spAutoFit/>
          </a:bodyPr>
          <a:lstStyle/>
          <a:p>
            <a:r>
              <a:rPr lang="en-US" sz="4400" dirty="0"/>
              <a:t> ODP =      Ozone Depletion</a:t>
            </a:r>
          </a:p>
        </p:txBody>
      </p:sp>
      <p:sp>
        <p:nvSpPr>
          <p:cNvPr id="5" name="Arrow: Up 4">
            <a:extLst>
              <a:ext uri="{FF2B5EF4-FFF2-40B4-BE49-F238E27FC236}">
                <a16:creationId xmlns:a16="http://schemas.microsoft.com/office/drawing/2014/main" id="{6CAE5A9B-0493-482E-A675-8BDD3C050C44}"/>
              </a:ext>
            </a:extLst>
          </p:cNvPr>
          <p:cNvSpPr/>
          <p:nvPr/>
        </p:nvSpPr>
        <p:spPr>
          <a:xfrm>
            <a:off x="2456821" y="2062934"/>
            <a:ext cx="567559" cy="11383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Up 66">
            <a:extLst>
              <a:ext uri="{FF2B5EF4-FFF2-40B4-BE49-F238E27FC236}">
                <a16:creationId xmlns:a16="http://schemas.microsoft.com/office/drawing/2014/main" id="{D4F8B0A0-6E26-4884-BDFE-DA5BA5E515B2}"/>
              </a:ext>
            </a:extLst>
          </p:cNvPr>
          <p:cNvSpPr/>
          <p:nvPr/>
        </p:nvSpPr>
        <p:spPr>
          <a:xfrm>
            <a:off x="5077497" y="1984114"/>
            <a:ext cx="567559" cy="11383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Up 67">
            <a:extLst>
              <a:ext uri="{FF2B5EF4-FFF2-40B4-BE49-F238E27FC236}">
                <a16:creationId xmlns:a16="http://schemas.microsoft.com/office/drawing/2014/main" id="{E08B8C21-1975-4CB0-BA2D-98097CCD28E5}"/>
              </a:ext>
            </a:extLst>
          </p:cNvPr>
          <p:cNvSpPr/>
          <p:nvPr/>
        </p:nvSpPr>
        <p:spPr>
          <a:xfrm>
            <a:off x="2456821" y="4379087"/>
            <a:ext cx="567559" cy="1138324"/>
          </a:xfrm>
          <a:prstGeom prst="up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F0DCB4-5846-4B9C-A793-EF549D90A2C1}"/>
              </a:ext>
            </a:extLst>
          </p:cNvPr>
          <p:cNvSpPr txBox="1"/>
          <p:nvPr/>
        </p:nvSpPr>
        <p:spPr>
          <a:xfrm>
            <a:off x="3076566" y="4691408"/>
            <a:ext cx="8141708" cy="769441"/>
          </a:xfrm>
          <a:prstGeom prst="rect">
            <a:avLst/>
          </a:prstGeom>
          <a:noFill/>
        </p:spPr>
        <p:txBody>
          <a:bodyPr wrap="square" rtlCol="0">
            <a:spAutoFit/>
          </a:bodyPr>
          <a:lstStyle/>
          <a:p>
            <a:r>
              <a:rPr lang="en-US" sz="4400" dirty="0"/>
              <a:t>GWP =     Global Heating</a:t>
            </a:r>
          </a:p>
        </p:txBody>
      </p:sp>
      <p:sp>
        <p:nvSpPr>
          <p:cNvPr id="70" name="Arrow: Up 69">
            <a:extLst>
              <a:ext uri="{FF2B5EF4-FFF2-40B4-BE49-F238E27FC236}">
                <a16:creationId xmlns:a16="http://schemas.microsoft.com/office/drawing/2014/main" id="{AA83D902-70B7-4294-A8EC-E38D9B7F4237}"/>
              </a:ext>
            </a:extLst>
          </p:cNvPr>
          <p:cNvSpPr/>
          <p:nvPr/>
        </p:nvSpPr>
        <p:spPr>
          <a:xfrm>
            <a:off x="5077498" y="4353339"/>
            <a:ext cx="567559" cy="1138324"/>
          </a:xfrm>
          <a:prstGeom prst="up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60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a:extLst>
              <a:ext uri="{FF2B5EF4-FFF2-40B4-BE49-F238E27FC236}">
                <a16:creationId xmlns:a16="http://schemas.microsoft.com/office/drawing/2014/main" id="{56DB470C-A354-44FD-AD26-00FA84AFE656}"/>
              </a:ext>
            </a:extLst>
          </p:cNvPr>
          <p:cNvPicPr>
            <a:picLocks noChangeAspect="1"/>
          </p:cNvPicPr>
          <p:nvPr/>
        </p:nvPicPr>
        <p:blipFill rotWithShape="1">
          <a:blip r:embed="rId2"/>
          <a:srcRect t="4037" r="1" b="5143"/>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773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D1C8DB-5700-489C-ABC0-8B784C842A0B}"/>
              </a:ext>
            </a:extLst>
          </p:cNvPr>
          <p:cNvPicPr>
            <a:picLocks noChangeAspect="1"/>
          </p:cNvPicPr>
          <p:nvPr/>
        </p:nvPicPr>
        <p:blipFill rotWithShape="1">
          <a:blip r:embed="rId2"/>
          <a:srcRect t="3837" r="1" b="16451"/>
          <a:stretch/>
        </p:blipFill>
        <p:spPr>
          <a:xfrm>
            <a:off x="6176433" y="10"/>
            <a:ext cx="6015567"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9" name="Picture 8">
            <a:extLst>
              <a:ext uri="{FF2B5EF4-FFF2-40B4-BE49-F238E27FC236}">
                <a16:creationId xmlns:a16="http://schemas.microsoft.com/office/drawing/2014/main" id="{FB8097B7-1CB2-4048-94A6-B379A4594115}"/>
              </a:ext>
            </a:extLst>
          </p:cNvPr>
          <p:cNvPicPr>
            <a:picLocks noChangeAspect="1"/>
          </p:cNvPicPr>
          <p:nvPr/>
        </p:nvPicPr>
        <p:blipFill rotWithShape="1">
          <a:blip r:embed="rId3"/>
          <a:srcRect t="37132" r="-3" b="3720"/>
          <a:stretch/>
        </p:blipFill>
        <p:spPr>
          <a:xfrm>
            <a:off x="20" y="4069976"/>
            <a:ext cx="3535311" cy="2788023"/>
          </a:xfrm>
          <a:prstGeom prst="rect">
            <a:avLst/>
          </a:prstGeom>
        </p:spPr>
      </p:pic>
      <p:pic>
        <p:nvPicPr>
          <p:cNvPr id="10" name="Picture 9">
            <a:extLst>
              <a:ext uri="{FF2B5EF4-FFF2-40B4-BE49-F238E27FC236}">
                <a16:creationId xmlns:a16="http://schemas.microsoft.com/office/drawing/2014/main" id="{7161CA98-7A9A-43A8-BCA3-480B721F37DB}"/>
              </a:ext>
            </a:extLst>
          </p:cNvPr>
          <p:cNvPicPr>
            <a:picLocks noChangeAspect="1"/>
          </p:cNvPicPr>
          <p:nvPr/>
        </p:nvPicPr>
        <p:blipFill rotWithShape="1">
          <a:blip r:embed="rId4"/>
          <a:srcRect t="9387" r="-2" b="15988"/>
          <a:stretch/>
        </p:blipFill>
        <p:spPr>
          <a:xfrm>
            <a:off x="3696199" y="3257176"/>
            <a:ext cx="4789093" cy="3600824"/>
          </a:xfrm>
          <a:prstGeom prst="rect">
            <a:avLst/>
          </a:prstGeom>
        </p:spPr>
      </p:pic>
      <p:pic>
        <p:nvPicPr>
          <p:cNvPr id="4" name="Picture 3">
            <a:extLst>
              <a:ext uri="{FF2B5EF4-FFF2-40B4-BE49-F238E27FC236}">
                <a16:creationId xmlns:a16="http://schemas.microsoft.com/office/drawing/2014/main" id="{904DDA5F-5E95-4B14-B541-9C213286C23D}"/>
              </a:ext>
            </a:extLst>
          </p:cNvPr>
          <p:cNvPicPr>
            <a:picLocks noChangeAspect="1"/>
          </p:cNvPicPr>
          <p:nvPr/>
        </p:nvPicPr>
        <p:blipFill rotWithShape="1">
          <a:blip r:embed="rId5"/>
          <a:srcRect t="22793" r="2" b="22795"/>
          <a:stretch/>
        </p:blipFill>
        <p:spPr>
          <a:xfrm>
            <a:off x="1" y="10"/>
            <a:ext cx="6015567"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3" name="Picture 2">
            <a:extLst>
              <a:ext uri="{FF2B5EF4-FFF2-40B4-BE49-F238E27FC236}">
                <a16:creationId xmlns:a16="http://schemas.microsoft.com/office/drawing/2014/main" id="{F1E4490D-5D97-46D2-BD67-B4C516ED9F9A}"/>
              </a:ext>
            </a:extLst>
          </p:cNvPr>
          <p:cNvPicPr>
            <a:picLocks noChangeAspect="1"/>
          </p:cNvPicPr>
          <p:nvPr/>
        </p:nvPicPr>
        <p:blipFill rotWithShape="1">
          <a:blip r:embed="rId6"/>
          <a:srcRect t="13967" r="3" b="13895"/>
          <a:stretch/>
        </p:blipFill>
        <p:spPr>
          <a:xfrm>
            <a:off x="8646161" y="4069976"/>
            <a:ext cx="3545840" cy="2788024"/>
          </a:xfrm>
          <a:prstGeom prst="rect">
            <a:avLst/>
          </a:prstGeom>
        </p:spPr>
      </p:pic>
    </p:spTree>
    <p:extLst>
      <p:ext uri="{BB962C8B-B14F-4D97-AF65-F5344CB8AC3E}">
        <p14:creationId xmlns:p14="http://schemas.microsoft.com/office/powerpoint/2010/main" val="197355302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568</Words>
  <Application>Microsoft Office PowerPoint</Application>
  <PresentationFormat>Widescreen</PresentationFormat>
  <Paragraphs>99</Paragraphs>
  <Slides>20</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Angsana New</vt:lpstr>
      <vt:lpstr>Arial</vt:lpstr>
      <vt:lpstr>ArialMT</vt:lpstr>
      <vt:lpstr>Calibri</vt:lpstr>
      <vt:lpstr>Century Gothic</vt:lpstr>
      <vt:lpstr>Lato Light</vt:lpstr>
      <vt:lpstr>Lato Regular</vt:lpstr>
      <vt:lpstr>Open Sans</vt:lpstr>
      <vt:lpstr>Roboto</vt:lpstr>
      <vt:lpstr>Wingdings</vt:lpstr>
      <vt:lpstr>Wingdings 3</vt:lpstr>
      <vt:lpstr>Wisp</vt:lpstr>
      <vt:lpstr>FSM and the Kigali Amendment to the MP</vt:lpstr>
      <vt:lpstr>What is the Kigali Amendment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next wave of refrigerants </vt:lpstr>
      <vt:lpstr>Another Threat – Climate Change</vt:lpstr>
      <vt:lpstr>Climate change impacts</vt:lpstr>
      <vt:lpstr>PowerPoint Presentation</vt:lpstr>
      <vt:lpstr>Obligations under the Kigali Amendment</vt:lpstr>
      <vt:lpstr>PowerPoint Presentation</vt:lpstr>
      <vt:lpstr>What is the Phase-down Schedule?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FSM and the Kigali Amendment to the MP</dc:title>
  <dc:creator>Yota Oue</dc:creator>
  <cp:lastModifiedBy>Jeffrey Yamada</cp:lastModifiedBy>
  <cp:revision>6</cp:revision>
  <dcterms:created xsi:type="dcterms:W3CDTF">2019-06-20T05:48:35Z</dcterms:created>
  <dcterms:modified xsi:type="dcterms:W3CDTF">2021-03-03T15:06:32Z</dcterms:modified>
</cp:coreProperties>
</file>